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0"/>
  </p:notesMasterIdLst>
  <p:handoutMasterIdLst>
    <p:handoutMasterId r:id="rId81"/>
  </p:handoutMasterIdLst>
  <p:sldIdLst>
    <p:sldId id="1663" r:id="rId5"/>
    <p:sldId id="256" r:id="rId6"/>
    <p:sldId id="2051" r:id="rId7"/>
    <p:sldId id="257" r:id="rId8"/>
    <p:sldId id="2076138215" r:id="rId9"/>
    <p:sldId id="2076138234" r:id="rId10"/>
    <p:sldId id="2076138193" r:id="rId11"/>
    <p:sldId id="258" r:id="rId12"/>
    <p:sldId id="2076138194" r:id="rId13"/>
    <p:sldId id="2076138195" r:id="rId14"/>
    <p:sldId id="259" r:id="rId15"/>
    <p:sldId id="260" r:id="rId16"/>
    <p:sldId id="261" r:id="rId17"/>
    <p:sldId id="262" r:id="rId18"/>
    <p:sldId id="263" r:id="rId19"/>
    <p:sldId id="264" r:id="rId20"/>
    <p:sldId id="4403" r:id="rId21"/>
    <p:sldId id="2076138197" r:id="rId22"/>
    <p:sldId id="2076138198" r:id="rId23"/>
    <p:sldId id="2076138196" r:id="rId24"/>
    <p:sldId id="2076138203" r:id="rId25"/>
    <p:sldId id="2076138227" r:id="rId26"/>
    <p:sldId id="2076138199" r:id="rId27"/>
    <p:sldId id="265" r:id="rId28"/>
    <p:sldId id="2076138200" r:id="rId29"/>
    <p:sldId id="4405" r:id="rId30"/>
    <p:sldId id="4406" r:id="rId31"/>
    <p:sldId id="4407" r:id="rId32"/>
    <p:sldId id="4408" r:id="rId33"/>
    <p:sldId id="2076138201" r:id="rId34"/>
    <p:sldId id="2076138202" r:id="rId35"/>
    <p:sldId id="2076138235" r:id="rId36"/>
    <p:sldId id="2076138236" r:id="rId37"/>
    <p:sldId id="2076138237" r:id="rId38"/>
    <p:sldId id="302" r:id="rId39"/>
    <p:sldId id="2076138244" r:id="rId40"/>
    <p:sldId id="2076138221" r:id="rId41"/>
    <p:sldId id="300" r:id="rId42"/>
    <p:sldId id="2076138220" r:id="rId43"/>
    <p:sldId id="2076138223" r:id="rId44"/>
    <p:sldId id="2076138224" r:id="rId45"/>
    <p:sldId id="2076138225" r:id="rId46"/>
    <p:sldId id="329" r:id="rId47"/>
    <p:sldId id="2076138226" r:id="rId48"/>
    <p:sldId id="2076138246" r:id="rId49"/>
    <p:sldId id="296" r:id="rId50"/>
    <p:sldId id="2076138243" r:id="rId51"/>
    <p:sldId id="2076138242" r:id="rId52"/>
    <p:sldId id="2076138228" r:id="rId53"/>
    <p:sldId id="2076138229" r:id="rId54"/>
    <p:sldId id="2076138230" r:id="rId55"/>
    <p:sldId id="2076138231" r:id="rId56"/>
    <p:sldId id="322" r:id="rId57"/>
    <p:sldId id="325" r:id="rId58"/>
    <p:sldId id="326" r:id="rId59"/>
    <p:sldId id="327" r:id="rId60"/>
    <p:sldId id="328" r:id="rId61"/>
    <p:sldId id="298" r:id="rId62"/>
    <p:sldId id="2076138205" r:id="rId63"/>
    <p:sldId id="2076138213" r:id="rId64"/>
    <p:sldId id="2076138214" r:id="rId65"/>
    <p:sldId id="2076138217" r:id="rId66"/>
    <p:sldId id="2076138206" r:id="rId67"/>
    <p:sldId id="2076138208" r:id="rId68"/>
    <p:sldId id="2076138207" r:id="rId69"/>
    <p:sldId id="2076138209" r:id="rId70"/>
    <p:sldId id="2076138210" r:id="rId71"/>
    <p:sldId id="2076138211" r:id="rId72"/>
    <p:sldId id="2076138212" r:id="rId73"/>
    <p:sldId id="2076138204" r:id="rId74"/>
    <p:sldId id="2076138238" r:id="rId75"/>
    <p:sldId id="2076138239" r:id="rId76"/>
    <p:sldId id="2076138240" r:id="rId77"/>
    <p:sldId id="2076138241" r:id="rId78"/>
    <p:sldId id="2076138245" r:id="rId7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ldId id="1663"/>
            <p14:sldId id="256"/>
          </p14:sldIdLst>
        </p14:section>
        <p14:section name="Content slides" id="{556C2B89-60C5-4AD6-B947-C9DA189F7A3B}">
          <p14:sldIdLst>
            <p14:sldId id="2051"/>
            <p14:sldId id="257"/>
            <p14:sldId id="2076138215"/>
            <p14:sldId id="2076138234"/>
            <p14:sldId id="2076138193"/>
            <p14:sldId id="258"/>
            <p14:sldId id="2076138194"/>
            <p14:sldId id="2076138195"/>
            <p14:sldId id="259"/>
            <p14:sldId id="260"/>
            <p14:sldId id="261"/>
            <p14:sldId id="262"/>
            <p14:sldId id="263"/>
            <p14:sldId id="264"/>
            <p14:sldId id="4403"/>
            <p14:sldId id="2076138197"/>
            <p14:sldId id="2076138198"/>
            <p14:sldId id="2076138196"/>
            <p14:sldId id="2076138203"/>
            <p14:sldId id="2076138227"/>
            <p14:sldId id="2076138199"/>
            <p14:sldId id="265"/>
            <p14:sldId id="2076138200"/>
            <p14:sldId id="4405"/>
            <p14:sldId id="4406"/>
            <p14:sldId id="4407"/>
            <p14:sldId id="4408"/>
            <p14:sldId id="2076138201"/>
            <p14:sldId id="2076138202"/>
            <p14:sldId id="2076138235"/>
            <p14:sldId id="2076138236"/>
            <p14:sldId id="2076138237"/>
            <p14:sldId id="302"/>
            <p14:sldId id="2076138244"/>
            <p14:sldId id="2076138221"/>
            <p14:sldId id="300"/>
            <p14:sldId id="2076138220"/>
            <p14:sldId id="2076138223"/>
            <p14:sldId id="2076138224"/>
            <p14:sldId id="2076138225"/>
            <p14:sldId id="329"/>
            <p14:sldId id="2076138226"/>
            <p14:sldId id="2076138246"/>
            <p14:sldId id="296"/>
            <p14:sldId id="2076138243"/>
            <p14:sldId id="2076138242"/>
            <p14:sldId id="2076138228"/>
            <p14:sldId id="2076138229"/>
            <p14:sldId id="2076138230"/>
            <p14:sldId id="2076138231"/>
            <p14:sldId id="322"/>
            <p14:sldId id="325"/>
            <p14:sldId id="326"/>
            <p14:sldId id="327"/>
            <p14:sldId id="328"/>
            <p14:sldId id="298"/>
            <p14:sldId id="2076138205"/>
            <p14:sldId id="2076138213"/>
            <p14:sldId id="2076138214"/>
            <p14:sldId id="2076138217"/>
            <p14:sldId id="2076138206"/>
            <p14:sldId id="2076138208"/>
            <p14:sldId id="2076138207"/>
            <p14:sldId id="2076138209"/>
            <p14:sldId id="2076138210"/>
            <p14:sldId id="2076138211"/>
            <p14:sldId id="2076138212"/>
            <p14:sldId id="2076138204"/>
            <p14:sldId id="2076138238"/>
            <p14:sldId id="2076138239"/>
            <p14:sldId id="2076138240"/>
            <p14:sldId id="2076138241"/>
            <p14:sldId id="20761382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43A5E"/>
    <a:srgbClr val="666666"/>
    <a:srgbClr val="FFFFFF"/>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F1E0E9-C0AC-4316-8E07-BEA9475503EC}" v="234" dt="2021-02-15T21:19:50.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67382" autoAdjust="0"/>
  </p:normalViewPr>
  <p:slideViewPr>
    <p:cSldViewPr snapToGrid="0">
      <p:cViewPr varScale="1">
        <p:scale>
          <a:sx n="78" d="100"/>
          <a:sy n="78" d="100"/>
        </p:scale>
        <p:origin x="996" y="51"/>
      </p:cViewPr>
      <p:guideLst/>
    </p:cSldViewPr>
  </p:slideViewPr>
  <p:outlineViewPr>
    <p:cViewPr>
      <p:scale>
        <a:sx n="33" d="100"/>
        <a:sy n="33" d="100"/>
      </p:scale>
      <p:origin x="0" y="-1092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8" d="100"/>
          <a:sy n="88" d="100"/>
        </p:scale>
        <p:origin x="2919"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4/26/2021 7:44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4/23/2021 9:59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henewstack.io/kubernetes-deployments-work/"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cs.microsoft.com/en-us/azure/aks/tutorial-kubernetes-deploy-applicatio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ks/kubernetes-walkthrough-porta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4/23/2021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Administrator sends pod creation request using kubectl command line tool. Pod specification is stored in etcd. </a:t>
            </a:r>
          </a:p>
          <a:p>
            <a:r>
              <a:rPr lang="tr-TR" dirty="0"/>
              <a:t>In production scenarios you don’t create a pod directly, since it cannot be scheduled on a different node automatically when the node is down and you cannot ensure exact number of replicas are running in the cluster. You should use a controller like ReplicaSet or Deployment to better manage availability and scalability of your pods.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26368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2- </a:t>
            </a:r>
            <a:r>
              <a:rPr lang="tr-TR" err="1"/>
              <a:t>Scheduler</a:t>
            </a:r>
            <a:r>
              <a:rPr lang="tr-TR"/>
              <a:t> </a:t>
            </a:r>
            <a:r>
              <a:rPr lang="tr-TR" err="1"/>
              <a:t>watches</a:t>
            </a:r>
            <a:r>
              <a:rPr lang="tr-TR"/>
              <a:t> </a:t>
            </a:r>
            <a:r>
              <a:rPr lang="tr-TR" err="1"/>
              <a:t>newly</a:t>
            </a:r>
            <a:r>
              <a:rPr lang="tr-TR"/>
              <a:t> </a:t>
            </a:r>
            <a:r>
              <a:rPr lang="tr-TR" err="1"/>
              <a:t>created</a:t>
            </a:r>
            <a:r>
              <a:rPr lang="tr-TR"/>
              <a:t> </a:t>
            </a:r>
            <a:r>
              <a:rPr lang="tr-TR" err="1"/>
              <a:t>pods</a:t>
            </a:r>
            <a:r>
              <a:rPr lang="tr-TR"/>
              <a:t> </a:t>
            </a:r>
            <a:r>
              <a:rPr lang="en-US" sz="900" b="0" i="0" kern="1200">
                <a:solidFill>
                  <a:schemeClr val="tx1"/>
                </a:solidFill>
                <a:effectLst/>
                <a:latin typeface="Segoe UI Light" pitchFamily="34" charset="0"/>
                <a:ea typeface="+mn-ea"/>
                <a:cs typeface="+mn-cs"/>
              </a:rPr>
              <a:t>that have no node assigned, and selects a node for them to run on.</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Factors taken into account for scheduling decisions include individual and collective resource requirements, hardware/software/policy constraints, affinity and anti-affinity specifications, data locality, inter-workload interference and deadlines.</a:t>
            </a:r>
            <a:endParaRPr lang="tr-TR"/>
          </a:p>
          <a:p>
            <a:r>
              <a:rPr lang="en-US"/>
              <a:t>https://kubernetes.io/docs/concepts/overview/components/#kube-scheduler</a:t>
            </a:r>
            <a:endParaRPr lang="tr-TR"/>
          </a:p>
          <a:p>
            <a:endParaRPr lang="tr-T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673514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3- </a:t>
            </a:r>
            <a:r>
              <a:rPr lang="en-US" sz="900" b="0" i="0" kern="1200">
                <a:solidFill>
                  <a:schemeClr val="tx1"/>
                </a:solidFill>
                <a:effectLst/>
                <a:latin typeface="Segoe UI Light" pitchFamily="34" charset="0"/>
                <a:ea typeface="+mn-ea"/>
                <a:cs typeface="+mn-cs"/>
              </a:rPr>
              <a:t>The </a:t>
            </a:r>
            <a:r>
              <a:rPr lang="en-US" sz="900" b="0" i="0" kern="1200" err="1">
                <a:solidFill>
                  <a:schemeClr val="tx1"/>
                </a:solidFill>
                <a:effectLst/>
                <a:latin typeface="Segoe UI Light" pitchFamily="34" charset="0"/>
                <a:ea typeface="+mn-ea"/>
                <a:cs typeface="+mn-cs"/>
              </a:rPr>
              <a:t>kubelet</a:t>
            </a:r>
            <a:r>
              <a:rPr lang="en-US" sz="900" b="0" i="0" kern="1200">
                <a:solidFill>
                  <a:schemeClr val="tx1"/>
                </a:solidFill>
                <a:effectLst/>
                <a:latin typeface="Segoe UI Light" pitchFamily="34" charset="0"/>
                <a:ea typeface="+mn-ea"/>
                <a:cs typeface="+mn-cs"/>
              </a:rPr>
              <a:t> takes a set of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that are provided through various mechanisms (primarily through the </a:t>
            </a:r>
            <a:r>
              <a:rPr lang="en-US" sz="900" b="0" i="0" kern="1200" err="1">
                <a:solidFill>
                  <a:schemeClr val="tx1"/>
                </a:solidFill>
                <a:effectLst/>
                <a:latin typeface="Segoe UI Light" pitchFamily="34" charset="0"/>
                <a:ea typeface="+mn-ea"/>
                <a:cs typeface="+mn-cs"/>
              </a:rPr>
              <a:t>apiserver</a:t>
            </a:r>
            <a:r>
              <a:rPr lang="en-US" sz="900" b="0" i="0" kern="1200">
                <a:solidFill>
                  <a:schemeClr val="tx1"/>
                </a:solidFill>
                <a:effectLst/>
                <a:latin typeface="Segoe UI Light" pitchFamily="34" charset="0"/>
                <a:ea typeface="+mn-ea"/>
                <a:cs typeface="+mn-cs"/>
              </a:rPr>
              <a:t>) and ensures that the containers described in those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are running and healthy. </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a:t>https://kubernetes.io/docs/reference/command-line-tools-reference/kubelet/</a:t>
            </a:r>
            <a:endParaRPr lang="tr-TR"/>
          </a:p>
          <a:p>
            <a:r>
              <a:rPr lang="en-US"/>
              <a:t>https://kubernetes.io/docs/concepts/overview/components/#kubelet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948666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Kube-controller-manager</a:t>
            </a:r>
            <a:r>
              <a:rPr lang="en-US" sz="900" b="0" i="0" kern="1200" dirty="0">
                <a:solidFill>
                  <a:schemeClr val="tx1"/>
                </a:solidFill>
                <a:effectLst/>
                <a:latin typeface="Segoe UI Light" pitchFamily="34" charset="0"/>
                <a:ea typeface="+mn-ea"/>
                <a:cs typeface="+mn-cs"/>
              </a:rPr>
              <a:t> is a daemon that embeds the core control loops shipped with Kubernetes. In applications of robotics and automation, a control loop is a non-terminating loop that regulates the state of the system. In Kubernetes, a controller is a control loop that watches the shared state of the cluster through the </a:t>
            </a:r>
            <a:r>
              <a:rPr lang="en-US" sz="900" b="0" i="0" kern="1200" dirty="0" err="1">
                <a:solidFill>
                  <a:schemeClr val="tx1"/>
                </a:solidFill>
                <a:effectLst/>
                <a:latin typeface="Segoe UI Light" pitchFamily="34" charset="0"/>
                <a:ea typeface="+mn-ea"/>
                <a:cs typeface="+mn-cs"/>
              </a:rPr>
              <a:t>apiserver</a:t>
            </a:r>
            <a:r>
              <a:rPr lang="en-US" sz="900" b="0" i="0" kern="1200" dirty="0">
                <a:solidFill>
                  <a:schemeClr val="tx1"/>
                </a:solidFill>
                <a:effectLst/>
                <a:latin typeface="Segoe UI Light" pitchFamily="34" charset="0"/>
                <a:ea typeface="+mn-ea"/>
                <a:cs typeface="+mn-cs"/>
              </a:rPr>
              <a:t> and makes changes attempting to move the current state towards the desired state. </a:t>
            </a:r>
            <a:endParaRPr lang="en-US" dirty="0"/>
          </a:p>
          <a:p>
            <a:endParaRPr lang="en-US" dirty="0"/>
          </a:p>
          <a:p>
            <a:r>
              <a:rPr lang="en-US" dirty="0"/>
              <a:t>These controllers include:</a:t>
            </a:r>
          </a:p>
          <a:p>
            <a:endParaRPr lang="en-US" dirty="0"/>
          </a:p>
          <a:p>
            <a:r>
              <a:rPr lang="en-US" b="1" dirty="0"/>
              <a:t>Replication Controller</a:t>
            </a:r>
            <a:r>
              <a:rPr lang="en-US" dirty="0"/>
              <a:t>: Responsible for maintaining the correct number of pods for every replication controller object in the system.</a:t>
            </a:r>
            <a:endParaRPr lang="tr-TR" dirty="0"/>
          </a:p>
          <a:p>
            <a:r>
              <a:rPr lang="en-US" dirty="0"/>
              <a:t>Node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Endpoints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Service Account &amp; Token Controllers</a:t>
            </a:r>
            <a:endParaRPr lang="tr-TR" dirty="0"/>
          </a:p>
          <a:p>
            <a:endParaRPr lang="tr-TR" dirty="0"/>
          </a:p>
          <a:p>
            <a:r>
              <a:rPr lang="en-US" dirty="0"/>
              <a:t>https://kubernetes.io/docs/concepts/overview/components/#kube-controller-manager</a:t>
            </a:r>
            <a:endParaRPr lang="tr-TR" dirty="0"/>
          </a:p>
          <a:p>
            <a:r>
              <a:rPr lang="en-US" dirty="0"/>
              <a:t>https://kubernetes.io/docs/reference/command-line-tools-reference/kube-controller-manager/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144621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https://docs.microsoft.com/en-us/azure/aks/tutorial-kubernetes-deploy-application</a:t>
            </a:r>
          </a:p>
          <a:p>
            <a:endParaRPr lang="en-US" dirty="0"/>
          </a:p>
          <a:p>
            <a:r>
              <a:rPr lang="en-US" dirty="0"/>
              <a:t>Md c:\DemoCreatePod</a:t>
            </a:r>
          </a:p>
          <a:p>
            <a:endParaRPr lang="en-US" dirty="0"/>
          </a:p>
          <a:p>
            <a:r>
              <a:rPr lang="en-US" dirty="0"/>
              <a:t>Cd c:\DemoCreatePod</a:t>
            </a:r>
          </a:p>
          <a:p>
            <a:endParaRPr lang="en-US" dirty="0"/>
          </a:p>
          <a:p>
            <a:r>
              <a:rPr lang="en-US" dirty="0"/>
              <a:t>Create new text file </a:t>
            </a:r>
            <a:r>
              <a:rPr lang="en-US" dirty="0" err="1"/>
              <a:t>pod.yaml</a:t>
            </a:r>
            <a:endParaRPr lang="en-US" dirty="0"/>
          </a:p>
          <a:p>
            <a:endParaRPr lang="en-US" dirty="0"/>
          </a:p>
          <a:p>
            <a:r>
              <a:rPr lang="en-US" dirty="0"/>
              <a:t>Paste below text in </a:t>
            </a:r>
            <a:r>
              <a:rPr lang="en-US" dirty="0" err="1"/>
              <a:t>pod.yaml</a:t>
            </a:r>
            <a:r>
              <a:rPr lang="en-US" dirty="0"/>
              <a:t> text file and save</a:t>
            </a:r>
          </a:p>
          <a:p>
            <a:endParaRPr lang="en-US" dirty="0"/>
          </a:p>
          <a:p>
            <a:endParaRPr lang="en-US" dirty="0"/>
          </a:p>
          <a:p>
            <a:endParaRPr lang="en-US" dirty="0"/>
          </a:p>
          <a:p>
            <a:r>
              <a:rPr lang="en-US" dirty="0" err="1"/>
              <a:t>apiVersion</a:t>
            </a:r>
            <a:r>
              <a:rPr lang="en-US" dirty="0"/>
              <a:t>: v1</a:t>
            </a:r>
          </a:p>
          <a:p>
            <a:r>
              <a:rPr lang="en-US" dirty="0"/>
              <a:t>kind: Pod</a:t>
            </a:r>
          </a:p>
          <a:p>
            <a:r>
              <a:rPr lang="en-US" dirty="0"/>
              <a:t>metadata:</a:t>
            </a:r>
          </a:p>
          <a:p>
            <a:r>
              <a:rPr lang="en-US" dirty="0"/>
              <a:t>  name: label-demo</a:t>
            </a:r>
          </a:p>
          <a:p>
            <a:r>
              <a:rPr lang="en-US" dirty="0"/>
              <a:t>  </a:t>
            </a:r>
            <a:r>
              <a:rPr lang="en-US" dirty="0">
                <a:solidFill>
                  <a:srgbClr val="FF0000"/>
                </a:solidFill>
              </a:rPr>
              <a:t>labels</a:t>
            </a:r>
            <a:r>
              <a:rPr lang="en-US" dirty="0"/>
              <a:t>:</a:t>
            </a:r>
          </a:p>
          <a:p>
            <a:r>
              <a:rPr lang="en-US" dirty="0"/>
              <a:t>    </a:t>
            </a:r>
            <a:r>
              <a:rPr lang="en-US" dirty="0">
                <a:solidFill>
                  <a:srgbClr val="FF0000"/>
                </a:solidFill>
              </a:rPr>
              <a:t>environment</a:t>
            </a:r>
            <a:r>
              <a:rPr lang="en-US" dirty="0"/>
              <a:t>: production</a:t>
            </a:r>
          </a:p>
          <a:p>
            <a:r>
              <a:rPr lang="en-US" dirty="0"/>
              <a:t>    </a:t>
            </a:r>
            <a:r>
              <a:rPr lang="en-US" dirty="0">
                <a:solidFill>
                  <a:srgbClr val="FF0000"/>
                </a:solidFill>
              </a:rPr>
              <a:t>app</a:t>
            </a:r>
            <a:r>
              <a:rPr lang="en-US" dirty="0"/>
              <a:t>: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nginx:1.14.2</a:t>
            </a:r>
          </a:p>
          <a:p>
            <a:r>
              <a:rPr lang="en-US" dirty="0"/>
              <a:t>    ports:</a:t>
            </a:r>
          </a:p>
          <a:p>
            <a:r>
              <a:rPr lang="en-US" dirty="0"/>
              <a:t>    - </a:t>
            </a:r>
            <a:r>
              <a:rPr lang="en-US" dirty="0" err="1"/>
              <a:t>containerPort</a:t>
            </a:r>
            <a:r>
              <a:rPr lang="en-US" dirty="0"/>
              <a:t>: 80</a:t>
            </a:r>
          </a:p>
          <a:p>
            <a:endParaRPr lang="en-US" dirty="0"/>
          </a:p>
          <a:p>
            <a:r>
              <a:rPr lang="en-US" dirty="0"/>
              <a:t>Run apply command </a:t>
            </a:r>
          </a:p>
          <a:p>
            <a:endParaRPr lang="en-US" dirty="0"/>
          </a:p>
          <a:p>
            <a:r>
              <a:rPr lang="en-US" dirty="0" err="1"/>
              <a:t>kubectl</a:t>
            </a:r>
            <a:r>
              <a:rPr lang="en-US" dirty="0"/>
              <a:t> apply -f </a:t>
            </a:r>
            <a:r>
              <a:rPr lang="en-US" dirty="0" err="1"/>
              <a:t>pod.yaml</a:t>
            </a:r>
            <a:endParaRPr lang="en-US" dirty="0"/>
          </a:p>
          <a:p>
            <a:endParaRPr lang="en-US" dirty="0"/>
          </a:p>
          <a:p>
            <a:r>
              <a:rPr lang="en-US" dirty="0"/>
              <a:t>Run Get Pods</a:t>
            </a:r>
          </a:p>
          <a:p>
            <a:endParaRPr lang="en-US" dirty="0"/>
          </a:p>
          <a:p>
            <a:r>
              <a:rPr lang="en-US" dirty="0" err="1"/>
              <a:t>kubectl</a:t>
            </a:r>
            <a:r>
              <a:rPr lang="en-US" dirty="0"/>
              <a:t> get pods</a:t>
            </a:r>
          </a:p>
          <a:p>
            <a:endParaRPr lang="en-US" dirty="0"/>
          </a:p>
          <a:p>
            <a:r>
              <a:rPr lang="en-US" dirty="0"/>
              <a:t>Run Describe</a:t>
            </a:r>
          </a:p>
          <a:p>
            <a:endParaRPr lang="en-US" dirty="0"/>
          </a:p>
          <a:p>
            <a:r>
              <a:rPr lang="en-US" dirty="0" err="1"/>
              <a:t>kubectl</a:t>
            </a:r>
            <a:r>
              <a:rPr lang="en-US" dirty="0"/>
              <a:t> describe pod label-demo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4/23/2021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4/23/2021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84432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replica set and provide administrative related features on top of that:</a:t>
            </a:r>
          </a:p>
          <a:p>
            <a:pPr marL="171450" indent="-171450">
              <a:buFontTx/>
              <a:buChar char="-"/>
            </a:pPr>
            <a:r>
              <a:rPr lang="en-US" dirty="0"/>
              <a:t>Self documented</a:t>
            </a:r>
          </a:p>
          <a:p>
            <a:pPr marL="171450" indent="-171450">
              <a:buFontTx/>
              <a:buChar char="-"/>
            </a:pPr>
            <a:r>
              <a:rPr lang="en-US" dirty="0"/>
              <a:t>Reproductible</a:t>
            </a:r>
          </a:p>
          <a:p>
            <a:pPr marL="171450" indent="-171450">
              <a:buFontTx/>
              <a:buChar char="-"/>
            </a:pPr>
            <a:r>
              <a:rPr lang="en-US" dirty="0"/>
              <a:t>Versioned</a:t>
            </a:r>
          </a:p>
          <a:p>
            <a:pPr marL="171450" indent="-171450">
              <a:buFontTx/>
              <a:buChar char="-"/>
            </a:pPr>
            <a:r>
              <a:rPr lang="en-US" dirty="0"/>
              <a:t>Simple rolling update and rollback</a:t>
            </a:r>
          </a:p>
          <a:p>
            <a:pPr marL="171450" indent="-171450">
              <a:buFontTx/>
              <a:buChar char="-"/>
            </a:pPr>
            <a:r>
              <a:rPr lang="en-US" dirty="0"/>
              <a:t>Deployment state lookup (progressing, complete, failed)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https://kubernetes.io/docs/concepts/workloads/controllers/deployment/#deployment-status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41959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replica set and provide administrative related features on top of that:</a:t>
            </a:r>
          </a:p>
          <a:p>
            <a:pPr marL="171450" indent="-171450">
              <a:buFontTx/>
              <a:buChar char="-"/>
            </a:pPr>
            <a:r>
              <a:rPr lang="en-US" dirty="0"/>
              <a:t>Self documented</a:t>
            </a:r>
          </a:p>
          <a:p>
            <a:pPr marL="171450" indent="-171450">
              <a:buFontTx/>
              <a:buChar char="-"/>
            </a:pPr>
            <a:r>
              <a:rPr lang="en-US" dirty="0"/>
              <a:t>Reproductible</a:t>
            </a:r>
          </a:p>
          <a:p>
            <a:pPr marL="171450" indent="-171450">
              <a:buFontTx/>
              <a:buChar char="-"/>
            </a:pPr>
            <a:r>
              <a:rPr lang="en-US" dirty="0"/>
              <a:t>Versioned</a:t>
            </a:r>
          </a:p>
          <a:p>
            <a:pPr marL="171450" indent="-171450">
              <a:buFontTx/>
              <a:buChar char="-"/>
            </a:pPr>
            <a:r>
              <a:rPr lang="en-US" dirty="0"/>
              <a:t>Simple rolling update and rollback</a:t>
            </a:r>
          </a:p>
          <a:p>
            <a:pPr marL="171450" indent="-171450">
              <a:buFontTx/>
              <a:buChar char="-"/>
            </a:pPr>
            <a:r>
              <a:rPr lang="en-US" dirty="0"/>
              <a:t>Deployment state lookup (progressing, complete, failed)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https://kubernetes.io/docs/concepts/workloads/controllers/deployment/#deployment-status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56028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https://thenewstack.io/kubernetes-deployments-work/</a:t>
            </a:r>
          </a:p>
          <a:p>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https://docs.microsoft.com/en-us/azure/aks/tutorial-kubernetes-deploy-application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39171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replica set and provide administrative related features on top of that:</a:t>
            </a:r>
          </a:p>
          <a:p>
            <a:pPr marL="171450" indent="-171450">
              <a:buFontTx/>
              <a:buChar char="-"/>
            </a:pPr>
            <a:r>
              <a:rPr lang="en-US" dirty="0"/>
              <a:t>Self documented</a:t>
            </a:r>
          </a:p>
          <a:p>
            <a:pPr marL="171450" indent="-171450">
              <a:buFontTx/>
              <a:buChar char="-"/>
            </a:pPr>
            <a:r>
              <a:rPr lang="en-US" dirty="0"/>
              <a:t>Reproductible</a:t>
            </a:r>
          </a:p>
          <a:p>
            <a:pPr marL="171450" indent="-171450">
              <a:buFontTx/>
              <a:buChar char="-"/>
            </a:pPr>
            <a:r>
              <a:rPr lang="en-US" dirty="0"/>
              <a:t>Versioned</a:t>
            </a:r>
          </a:p>
          <a:p>
            <a:pPr marL="171450" indent="-171450">
              <a:buFontTx/>
              <a:buChar char="-"/>
            </a:pPr>
            <a:r>
              <a:rPr lang="en-US" dirty="0"/>
              <a:t>Simple rolling update and rollback</a:t>
            </a:r>
          </a:p>
          <a:p>
            <a:pPr marL="171450" indent="-171450">
              <a:buFontTx/>
              <a:buChar char="-"/>
            </a:pPr>
            <a:r>
              <a:rPr lang="en-US" dirty="0"/>
              <a:t>Deployment state lookup (progressing, complete, failed)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https://kubernetes.io/docs/concepts/workloads/controllers/deployment/#deployment-status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6062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4/23/2021 9:59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replica set and provide administrative related features on top of that:</a:t>
            </a:r>
          </a:p>
          <a:p>
            <a:pPr marL="171450" indent="-171450">
              <a:buFontTx/>
              <a:buChar char="-"/>
            </a:pPr>
            <a:r>
              <a:rPr lang="en-US" dirty="0"/>
              <a:t>Self documented</a:t>
            </a:r>
          </a:p>
          <a:p>
            <a:pPr marL="171450" indent="-171450">
              <a:buFontTx/>
              <a:buChar char="-"/>
            </a:pPr>
            <a:r>
              <a:rPr lang="en-US" dirty="0"/>
              <a:t>Reproductible</a:t>
            </a:r>
          </a:p>
          <a:p>
            <a:pPr marL="171450" indent="-171450">
              <a:buFontTx/>
              <a:buChar char="-"/>
            </a:pPr>
            <a:r>
              <a:rPr lang="en-US" dirty="0"/>
              <a:t>Versioned</a:t>
            </a:r>
          </a:p>
          <a:p>
            <a:pPr marL="171450" indent="-171450">
              <a:buFontTx/>
              <a:buChar char="-"/>
            </a:pPr>
            <a:r>
              <a:rPr lang="en-US" dirty="0"/>
              <a:t>Simple rolling update and rollback</a:t>
            </a:r>
          </a:p>
          <a:p>
            <a:pPr marL="171450" indent="-171450">
              <a:buFontTx/>
              <a:buChar char="-"/>
            </a:pPr>
            <a:r>
              <a:rPr lang="en-US" dirty="0"/>
              <a:t>Deployment state lookup (progressing, complete, failed)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https://kubernetes.io/docs/concepts/workloads/controllers/deployment/#deployment-status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30636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replica set and provide administrative related features on top of that:</a:t>
            </a:r>
          </a:p>
          <a:p>
            <a:pPr marL="171450" indent="-171450">
              <a:buFontTx/>
              <a:buChar char="-"/>
            </a:pPr>
            <a:r>
              <a:rPr lang="en-US" dirty="0"/>
              <a:t>Self documented</a:t>
            </a:r>
          </a:p>
          <a:p>
            <a:pPr marL="171450" indent="-171450">
              <a:buFontTx/>
              <a:buChar char="-"/>
            </a:pPr>
            <a:r>
              <a:rPr lang="en-US" dirty="0"/>
              <a:t>Reproductible</a:t>
            </a:r>
          </a:p>
          <a:p>
            <a:pPr marL="171450" indent="-171450">
              <a:buFontTx/>
              <a:buChar char="-"/>
            </a:pPr>
            <a:r>
              <a:rPr lang="en-US" dirty="0"/>
              <a:t>Versioned</a:t>
            </a:r>
          </a:p>
          <a:p>
            <a:pPr marL="171450" indent="-171450">
              <a:buFontTx/>
              <a:buChar char="-"/>
            </a:pPr>
            <a:r>
              <a:rPr lang="en-US" dirty="0"/>
              <a:t>Simple rolling update and rollback</a:t>
            </a:r>
          </a:p>
          <a:p>
            <a:pPr marL="171450" indent="-171450">
              <a:buFontTx/>
              <a:buChar char="-"/>
            </a:pPr>
            <a:r>
              <a:rPr lang="en-US" dirty="0"/>
              <a:t>Deployment state lookup (progressing, complete, failed)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https://kubernetes.io/docs/concepts/workloads/controllers/deployment/#deployment-status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785333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Deploy the first version of your deployment with 2 replica of your pod</a:t>
            </a:r>
          </a:p>
          <a:p>
            <a:r>
              <a:rPr lang="en-US" dirty="0"/>
              <a:t>	- It will create the underlying replica set V1 and assign 2 instances of the pods throughout the cluster</a:t>
            </a:r>
          </a:p>
          <a:p>
            <a:r>
              <a:rPr lang="en-US" dirty="0"/>
              <a:t>2 – Update the deployment with V2 version</a:t>
            </a:r>
          </a:p>
          <a:p>
            <a:r>
              <a:rPr lang="en-US" dirty="0"/>
              <a:t>	- It will create a new replica set V2 which will spin up 2 new pods tagged as V2. </a:t>
            </a:r>
          </a:p>
          <a:p>
            <a:r>
              <a:rPr lang="en-US" dirty="0"/>
              <a:t>	- Once they are up and running, the V1 replica set is torn down with all attached pods. </a:t>
            </a:r>
          </a:p>
          <a:p>
            <a:endParaRPr lang="en-US" dirty="0"/>
          </a:p>
          <a:p>
            <a:endParaRPr lang="en-US" dirty="0"/>
          </a:p>
          <a:p>
            <a:endParaRPr lang="en-US" dirty="0"/>
          </a:p>
          <a:p>
            <a:r>
              <a:rPr lang="en-US" dirty="0"/>
              <a:t>Add Trans to remove v1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732145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https://thenewstack.io/kubernetes-deployments-work/</a:t>
            </a:r>
            <a:endParaRPr lang="en-US" dirty="0"/>
          </a:p>
          <a:p>
            <a:r>
              <a:rPr lang="en-US" dirty="0">
                <a:hlinkClick r:id="rId4"/>
              </a:rPr>
              <a:t>https://docs.microsoft.com/en-us/azure/aks/tutorial-kubernetes-deploy-application</a:t>
            </a:r>
            <a:endParaRPr lang="en-US" dirty="0"/>
          </a:p>
          <a:p>
            <a:endParaRPr lang="en-US" dirty="0"/>
          </a:p>
          <a:p>
            <a:endParaRPr lang="en-US" dirty="0"/>
          </a:p>
          <a:p>
            <a:endParaRPr lang="en-US" dirty="0"/>
          </a:p>
          <a:p>
            <a:r>
              <a:rPr lang="en-US" b="1" dirty="0"/>
              <a:t>Navigate to </a:t>
            </a:r>
            <a:r>
              <a:rPr lang="en-US" b="1" dirty="0" err="1"/>
              <a:t>Yaml</a:t>
            </a:r>
            <a:r>
              <a:rPr lang="en-US" b="1" dirty="0"/>
              <a:t> file location azure-vote-all-in-one-</a:t>
            </a:r>
            <a:r>
              <a:rPr lang="en-US" b="1" dirty="0" err="1"/>
              <a:t>redis.yaml</a:t>
            </a:r>
            <a:endParaRPr lang="en-US" b="1" dirty="0"/>
          </a:p>
          <a:p>
            <a:r>
              <a:rPr lang="en-US" dirty="0"/>
              <a:t>Cd C:\DockerDemo\ExampleCode\azure-voting-app-redis</a:t>
            </a:r>
          </a:p>
          <a:p>
            <a:endParaRPr lang="en-US" dirty="0"/>
          </a:p>
          <a:p>
            <a:r>
              <a:rPr lang="en-US" b="0" i="0" dirty="0" err="1">
                <a:solidFill>
                  <a:srgbClr val="0101FD"/>
                </a:solidFill>
                <a:effectLst/>
                <a:latin typeface="SFMono-Regular"/>
              </a:rPr>
              <a:t>az</a:t>
            </a:r>
            <a:r>
              <a:rPr lang="en-US" b="0" i="0" dirty="0">
                <a:solidFill>
                  <a:srgbClr val="0101FD"/>
                </a:solidFill>
                <a:effectLst/>
                <a:latin typeface="SFMono-Regular"/>
              </a:rPr>
              <a:t> </a:t>
            </a:r>
            <a:r>
              <a:rPr lang="en-US" b="0" i="0" dirty="0" err="1">
                <a:solidFill>
                  <a:srgbClr val="0101FD"/>
                </a:solidFill>
                <a:effectLst/>
                <a:latin typeface="SFMono-Regular"/>
              </a:rPr>
              <a:t>aks</a:t>
            </a:r>
            <a:r>
              <a:rPr lang="en-US" b="0" i="0" dirty="0">
                <a:solidFill>
                  <a:srgbClr val="0101FD"/>
                </a:solidFill>
                <a:effectLst/>
                <a:latin typeface="SFMono-Regular"/>
              </a:rPr>
              <a:t> get-credentials </a:t>
            </a:r>
            <a:r>
              <a:rPr lang="en-US" b="0" i="0" dirty="0">
                <a:solidFill>
                  <a:srgbClr val="007D9A"/>
                </a:solidFill>
                <a:effectLst/>
                <a:latin typeface="SFMono-Regular"/>
              </a:rPr>
              <a:t>--resource-group</a:t>
            </a:r>
            <a:r>
              <a:rPr lang="en-US" b="0" i="0" dirty="0">
                <a:solidFill>
                  <a:srgbClr val="171717"/>
                </a:solidFill>
                <a:effectLst/>
                <a:latin typeface="SFMono-Regular"/>
              </a:rPr>
              <a:t> gap-</a:t>
            </a:r>
            <a:r>
              <a:rPr lang="en-US" b="0" i="0" dirty="0" err="1">
                <a:solidFill>
                  <a:srgbClr val="171717"/>
                </a:solidFill>
                <a:effectLst/>
                <a:latin typeface="SFMono-Regular"/>
              </a:rPr>
              <a:t>rg</a:t>
            </a:r>
            <a:r>
              <a:rPr lang="en-US" b="0" i="0" dirty="0">
                <a:solidFill>
                  <a:srgbClr val="171717"/>
                </a:solidFill>
                <a:effectLst/>
                <a:latin typeface="SFMono-Regular"/>
              </a:rPr>
              <a:t> </a:t>
            </a:r>
            <a:r>
              <a:rPr lang="en-US" b="0" i="0" dirty="0">
                <a:solidFill>
                  <a:srgbClr val="007D9A"/>
                </a:solidFill>
                <a:effectLst/>
                <a:latin typeface="SFMono-Regular"/>
              </a:rPr>
              <a:t>–name</a:t>
            </a:r>
            <a:r>
              <a:rPr lang="en-US" dirty="0">
                <a:solidFill>
                  <a:srgbClr val="171717"/>
                </a:solidFill>
                <a:latin typeface="SFMono-Regular"/>
              </a:rPr>
              <a:t> </a:t>
            </a:r>
            <a:r>
              <a:rPr lang="en-US" dirty="0" err="1">
                <a:solidFill>
                  <a:srgbClr val="171717"/>
                </a:solidFill>
                <a:latin typeface="SFMono-Regular"/>
              </a:rPr>
              <a:t>GapAKSCluster</a:t>
            </a:r>
            <a:endParaRPr lang="en-US" dirty="0"/>
          </a:p>
          <a:p>
            <a:r>
              <a:rPr lang="en-US" b="1" dirty="0"/>
              <a:t>Deploy the application </a:t>
            </a:r>
          </a:p>
          <a:p>
            <a:r>
              <a:rPr lang="en-US" dirty="0" err="1"/>
              <a:t>kubectl</a:t>
            </a:r>
            <a:r>
              <a:rPr lang="en-US" dirty="0"/>
              <a:t> apply -f azure-vote-all-in-one-</a:t>
            </a:r>
            <a:r>
              <a:rPr lang="en-US" dirty="0" err="1"/>
              <a:t>redis.yaml</a:t>
            </a:r>
            <a:endParaRPr lang="en-US" dirty="0"/>
          </a:p>
          <a:p>
            <a:r>
              <a:rPr lang="en-US" b="1" dirty="0"/>
              <a:t>Test Application </a:t>
            </a:r>
          </a:p>
          <a:p>
            <a:endParaRPr lang="en-US" dirty="0"/>
          </a:p>
          <a:p>
            <a:r>
              <a:rPr lang="en-US" b="1" dirty="0"/>
              <a:t>Monitor progress</a:t>
            </a:r>
          </a:p>
          <a:p>
            <a:r>
              <a:rPr lang="en-US" dirty="0" err="1"/>
              <a:t>kubectl</a:t>
            </a:r>
            <a:r>
              <a:rPr lang="en-US" dirty="0"/>
              <a:t> get service azure-vote-front –watch</a:t>
            </a:r>
          </a:p>
          <a:p>
            <a:endParaRPr lang="en-US" dirty="0"/>
          </a:p>
          <a:p>
            <a:r>
              <a:rPr lang="en-US" b="1" dirty="0"/>
              <a:t>Output </a:t>
            </a:r>
          </a:p>
          <a:p>
            <a:r>
              <a:rPr lang="en-US" b="1" dirty="0"/>
              <a:t>External IP Pending</a:t>
            </a:r>
          </a:p>
          <a:p>
            <a:r>
              <a:rPr lang="en-US" dirty="0"/>
              <a:t>azure-vote-front   </a:t>
            </a:r>
            <a:r>
              <a:rPr lang="en-US" dirty="0" err="1"/>
              <a:t>LoadBalancer</a:t>
            </a:r>
            <a:r>
              <a:rPr lang="en-US" dirty="0"/>
              <a:t>   10.0.34.242   &lt;pending&gt;     80:30676/TCP   5s</a:t>
            </a:r>
          </a:p>
          <a:p>
            <a:endParaRPr lang="en-US" dirty="0"/>
          </a:p>
          <a:p>
            <a:endParaRPr lang="en-US" dirty="0"/>
          </a:p>
          <a:p>
            <a:r>
              <a:rPr lang="en-US" b="1" i="0" dirty="0">
                <a:solidFill>
                  <a:srgbClr val="171717"/>
                </a:solidFill>
                <a:effectLst/>
                <a:latin typeface="Segoe UI" panose="020B0502040204020203" pitchFamily="34" charset="0"/>
              </a:rPr>
              <a:t>When the </a:t>
            </a:r>
            <a:r>
              <a:rPr lang="en-US" b="1" i="1" dirty="0">
                <a:solidFill>
                  <a:srgbClr val="171717"/>
                </a:solidFill>
                <a:effectLst/>
                <a:latin typeface="Segoe UI" panose="020B0502040204020203" pitchFamily="34" charset="0"/>
              </a:rPr>
              <a:t>EXTERNAL-IP</a:t>
            </a:r>
            <a:r>
              <a:rPr lang="en-US" b="1" i="0" dirty="0">
                <a:solidFill>
                  <a:srgbClr val="171717"/>
                </a:solidFill>
                <a:effectLst/>
                <a:latin typeface="Segoe UI" panose="020B0502040204020203" pitchFamily="34" charset="0"/>
              </a:rPr>
              <a:t> address changes from </a:t>
            </a:r>
            <a:r>
              <a:rPr lang="en-US" b="1" i="1" dirty="0">
                <a:solidFill>
                  <a:srgbClr val="171717"/>
                </a:solidFill>
                <a:effectLst/>
                <a:latin typeface="Segoe UI" panose="020B0502040204020203" pitchFamily="34" charset="0"/>
              </a:rPr>
              <a:t>pending</a:t>
            </a:r>
            <a:r>
              <a:rPr lang="en-US" b="1" i="0" dirty="0">
                <a:solidFill>
                  <a:srgbClr val="171717"/>
                </a:solidFill>
                <a:effectLst/>
                <a:latin typeface="Segoe UI" panose="020B0502040204020203" pitchFamily="34" charset="0"/>
              </a:rPr>
              <a:t> to an actual public IP address, use </a:t>
            </a:r>
            <a:r>
              <a:rPr lang="en-US" b="1" dirty="0"/>
              <a:t>CTRL-C</a:t>
            </a:r>
            <a:r>
              <a:rPr lang="en-US" b="1" i="0" dirty="0">
                <a:solidFill>
                  <a:srgbClr val="171717"/>
                </a:solidFill>
                <a:effectLst/>
                <a:latin typeface="Segoe UI" panose="020B0502040204020203" pitchFamily="34" charset="0"/>
              </a:rPr>
              <a:t> to stop the </a:t>
            </a:r>
            <a:r>
              <a:rPr lang="en-US" b="1" dirty="0" err="1"/>
              <a:t>kubectl</a:t>
            </a:r>
            <a:r>
              <a:rPr lang="en-US" b="1" i="0" dirty="0">
                <a:solidFill>
                  <a:srgbClr val="171717"/>
                </a:solidFill>
                <a:effectLst/>
                <a:latin typeface="Segoe UI" panose="020B0502040204020203" pitchFamily="34" charset="0"/>
              </a:rPr>
              <a:t> watch process. The following example output shows a valid public IP address assigned to the service:</a:t>
            </a:r>
          </a:p>
          <a:p>
            <a:endParaRPr lang="en-US" dirty="0">
              <a:solidFill>
                <a:srgbClr val="171717"/>
              </a:solidFill>
            </a:endParaRPr>
          </a:p>
          <a:p>
            <a:r>
              <a:rPr lang="en-US" dirty="0"/>
              <a:t>azure-vote-front   </a:t>
            </a:r>
            <a:r>
              <a:rPr lang="en-US" dirty="0" err="1"/>
              <a:t>LoadBalancer</a:t>
            </a:r>
            <a:r>
              <a:rPr lang="en-US" dirty="0"/>
              <a:t>   10.0.34.242   52.179.23.131   80:30676/TCP   67s</a:t>
            </a:r>
          </a:p>
          <a:p>
            <a:endParaRPr lang="en-US" dirty="0"/>
          </a:p>
          <a:p>
            <a:r>
              <a:rPr lang="en-US" b="1" dirty="0">
                <a:solidFill>
                  <a:srgbClr val="171717"/>
                </a:solidFill>
              </a:rPr>
              <a:t>S</a:t>
            </a:r>
            <a:r>
              <a:rPr lang="en-US" b="1" i="0" dirty="0">
                <a:solidFill>
                  <a:srgbClr val="171717"/>
                </a:solidFill>
                <a:effectLst/>
                <a:latin typeface="Segoe UI" panose="020B0502040204020203" pitchFamily="34" charset="0"/>
              </a:rPr>
              <a:t>ee the application in action, open a web browser to the external IP address of your service:</a:t>
            </a:r>
          </a:p>
          <a:p>
            <a:endParaRPr lang="en-US" dirty="0">
              <a:solidFill>
                <a:srgbClr val="171717"/>
              </a:solidFill>
            </a:endParaRPr>
          </a:p>
          <a:p>
            <a:r>
              <a:rPr lang="en-US" dirty="0"/>
              <a:t>52.179.23.131</a:t>
            </a:r>
            <a:r>
              <a:rPr lang="en-US" dirty="0">
                <a:solidFill>
                  <a:srgbClr val="171717"/>
                </a:solidFill>
              </a:rPr>
              <a:t> in browser</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a:t>
            </a:r>
            <a:r>
              <a:rPr lang="en-US" sz="400" i="1"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MAKES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92334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https://thenewstack.io/kubernetes-deployments-work/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99347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Misleading generic term because it is actually a connector that can be thought of as a load balancer</a:t>
            </a:r>
          </a:p>
          <a:p>
            <a:endParaRPr lang="en-US" dirty="0"/>
          </a:p>
          <a:p>
            <a:r>
              <a:rPr lang="en-US" dirty="0"/>
              <a:t>To expose a set of pods internally to the cluster or externally. </a:t>
            </a:r>
          </a:p>
          <a:p>
            <a:endParaRPr lang="en-US" dirty="0"/>
          </a:p>
          <a:p>
            <a:r>
              <a:rPr lang="en-US" dirty="0"/>
              <a:t>Use label selectors to target particular pods.</a:t>
            </a:r>
          </a:p>
          <a:p>
            <a:endParaRPr lang="en-US" dirty="0"/>
          </a:p>
          <a:p>
            <a:r>
              <a:rPr lang="en-US" dirty="0"/>
              <a:t>This is what we could use to implement blue-green deployment when rolling out new pods (see previous slides for details).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410071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Misleading generic term because it is actually a connector that can be thought of as a load balancer</a:t>
            </a:r>
          </a:p>
          <a:p>
            <a:endParaRPr lang="en-US" dirty="0"/>
          </a:p>
          <a:p>
            <a:r>
              <a:rPr lang="en-US" dirty="0"/>
              <a:t>To expose a set of pods internally to the cluster or externally. </a:t>
            </a:r>
          </a:p>
          <a:p>
            <a:endParaRPr lang="en-US" dirty="0"/>
          </a:p>
          <a:p>
            <a:r>
              <a:rPr lang="en-US" dirty="0"/>
              <a:t>Use label selectors to target particular pods.</a:t>
            </a:r>
          </a:p>
          <a:p>
            <a:endParaRPr lang="en-US" dirty="0"/>
          </a:p>
          <a:p>
            <a:r>
              <a:rPr lang="en-US" dirty="0"/>
              <a:t>This is what we could use to implement blue-green deployment when rolling out new pods (see previous slides for details).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413334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Misleading generic term because it is actually a connector that can be thought of as a load balancer</a:t>
            </a:r>
          </a:p>
          <a:p>
            <a:endParaRPr lang="en-US" dirty="0"/>
          </a:p>
          <a:p>
            <a:r>
              <a:rPr lang="en-US" dirty="0"/>
              <a:t>To expose a set of pods internally to the cluster or externally. </a:t>
            </a:r>
          </a:p>
          <a:p>
            <a:endParaRPr lang="en-US" dirty="0"/>
          </a:p>
          <a:p>
            <a:r>
              <a:rPr lang="en-US" dirty="0"/>
              <a:t>Use label selectors to target particular pods.</a:t>
            </a:r>
          </a:p>
          <a:p>
            <a:endParaRPr lang="en-US" dirty="0"/>
          </a:p>
          <a:p>
            <a:r>
              <a:rPr lang="en-US" dirty="0"/>
              <a:t>This is what we could use to implement blue-green deployment when rolling out new pods (see previous slides for details).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455226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err="1"/>
              <a:t>ClusterIP</a:t>
            </a:r>
            <a:r>
              <a:rPr lang="tr-TR"/>
              <a:t> is the </a:t>
            </a:r>
            <a:r>
              <a:rPr lang="tr-TR" err="1"/>
              <a:t>default</a:t>
            </a:r>
            <a:r>
              <a:rPr lang="tr-TR"/>
              <a:t> </a:t>
            </a:r>
            <a:r>
              <a:rPr lang="tr-TR" err="1"/>
              <a:t>option</a:t>
            </a:r>
            <a:r>
              <a:rPr lang="tr-TR"/>
              <a:t>. </a:t>
            </a:r>
            <a:r>
              <a:rPr lang="tr-TR" err="1"/>
              <a:t>There</a:t>
            </a:r>
            <a:r>
              <a:rPr lang="tr-TR"/>
              <a:t> is </a:t>
            </a:r>
            <a:r>
              <a:rPr lang="tr-TR" err="1"/>
              <a:t>no</a:t>
            </a:r>
            <a:r>
              <a:rPr lang="tr-TR"/>
              <a:t> </a:t>
            </a:r>
            <a:r>
              <a:rPr lang="tr-TR" err="1"/>
              <a:t>access</a:t>
            </a:r>
            <a:r>
              <a:rPr lang="tr-TR"/>
              <a:t> to the </a:t>
            </a:r>
            <a:r>
              <a:rPr lang="tr-TR" err="1"/>
              <a:t>services</a:t>
            </a:r>
            <a:r>
              <a:rPr lang="tr-TR"/>
              <a:t> with </a:t>
            </a:r>
            <a:r>
              <a:rPr lang="tr-TR" err="1"/>
              <a:t>ClusterIP</a:t>
            </a:r>
            <a:r>
              <a:rPr lang="tr-TR"/>
              <a:t> </a:t>
            </a:r>
            <a:r>
              <a:rPr lang="tr-TR" err="1"/>
              <a:t>type</a:t>
            </a:r>
            <a:r>
              <a:rPr lang="tr-TR"/>
              <a:t> from </a:t>
            </a:r>
            <a:r>
              <a:rPr lang="tr-TR" err="1"/>
              <a:t>outside</a:t>
            </a:r>
            <a:r>
              <a:rPr lang="tr-TR"/>
              <a:t> of the </a:t>
            </a:r>
            <a:r>
              <a:rPr lang="tr-TR" err="1"/>
              <a:t>cluster</a:t>
            </a:r>
            <a:r>
              <a:rPr lang="tr-TR"/>
              <a:t>. </a:t>
            </a:r>
          </a:p>
          <a:p>
            <a:r>
              <a:rPr lang="tr-TR" b="1" err="1"/>
              <a:t>NodePort</a:t>
            </a:r>
            <a:r>
              <a:rPr lang="tr-TR"/>
              <a:t> </a:t>
            </a:r>
            <a:r>
              <a:rPr lang="tr-TR" err="1"/>
              <a:t>type</a:t>
            </a:r>
            <a:r>
              <a:rPr lang="tr-TR"/>
              <a:t> </a:t>
            </a:r>
            <a:r>
              <a:rPr lang="tr-TR" err="1"/>
              <a:t>makes</a:t>
            </a:r>
            <a:r>
              <a:rPr lang="tr-TR"/>
              <a:t> </a:t>
            </a:r>
            <a:r>
              <a:rPr lang="tr-TR" err="1"/>
              <a:t>every</a:t>
            </a:r>
            <a:r>
              <a:rPr lang="tr-TR"/>
              <a:t> </a:t>
            </a:r>
            <a:r>
              <a:rPr lang="tr-TR" err="1"/>
              <a:t>node</a:t>
            </a:r>
            <a:r>
              <a:rPr lang="tr-TR"/>
              <a:t> </a:t>
            </a:r>
            <a:r>
              <a:rPr lang="tr-TR" err="1"/>
              <a:t>open</a:t>
            </a:r>
            <a:r>
              <a:rPr lang="tr-TR"/>
              <a:t> the </a:t>
            </a:r>
            <a:r>
              <a:rPr lang="tr-TR" err="1"/>
              <a:t>same</a:t>
            </a:r>
            <a:r>
              <a:rPr lang="tr-TR"/>
              <a:t> port and </a:t>
            </a:r>
            <a:r>
              <a:rPr lang="tr-TR" err="1"/>
              <a:t>redirect</a:t>
            </a:r>
            <a:r>
              <a:rPr lang="tr-TR"/>
              <a:t> </a:t>
            </a:r>
            <a:r>
              <a:rPr lang="tr-TR" err="1"/>
              <a:t>requests</a:t>
            </a:r>
            <a:r>
              <a:rPr lang="tr-TR"/>
              <a:t> to </a:t>
            </a:r>
            <a:r>
              <a:rPr lang="tr-TR" err="1"/>
              <a:t>services</a:t>
            </a:r>
            <a:r>
              <a:rPr lang="tr-TR"/>
              <a:t> </a:t>
            </a:r>
            <a:r>
              <a:rPr lang="tr-TR" err="1"/>
              <a:t>endpoints</a:t>
            </a:r>
            <a:r>
              <a:rPr lang="tr-TR"/>
              <a:t> (</a:t>
            </a:r>
            <a:r>
              <a:rPr lang="tr-TR" err="1"/>
              <a:t>pods</a:t>
            </a:r>
            <a:r>
              <a:rPr lang="tr-TR"/>
              <a:t>). </a:t>
            </a:r>
            <a:r>
              <a:rPr lang="en-US" sz="900" b="0" i="0" kern="1200">
                <a:solidFill>
                  <a:schemeClr val="tx1"/>
                </a:solidFill>
                <a:effectLst/>
                <a:latin typeface="Segoe UI Light" pitchFamily="34" charset="0"/>
                <a:ea typeface="+mn-ea"/>
                <a:cs typeface="+mn-cs"/>
              </a:rPr>
              <a:t>You’ll be able to contact the </a:t>
            </a:r>
            <a:r>
              <a:rPr lang="en-US" err="1"/>
              <a:t>NodePort</a:t>
            </a:r>
            <a:r>
              <a:rPr lang="en-US" sz="900" b="0" i="0" kern="1200">
                <a:solidFill>
                  <a:schemeClr val="tx1"/>
                </a:solidFill>
                <a:effectLst/>
                <a:latin typeface="Segoe UI Light" pitchFamily="34" charset="0"/>
                <a:ea typeface="+mn-ea"/>
                <a:cs typeface="+mn-cs"/>
              </a:rPr>
              <a:t> service, from outside the cluster, by requesting </a:t>
            </a:r>
            <a:r>
              <a:rPr lang="en-US"/>
              <a:t>&lt;</a:t>
            </a:r>
            <a:r>
              <a:rPr lang="en-US" err="1"/>
              <a:t>NodeIP</a:t>
            </a:r>
            <a:r>
              <a:rPr lang="en-US"/>
              <a:t>&gt;:&lt;</a:t>
            </a:r>
            <a:r>
              <a:rPr lang="en-US" err="1"/>
              <a:t>NodePort</a:t>
            </a:r>
            <a:r>
              <a:rPr lang="en-US"/>
              <a:t>&gt;</a:t>
            </a:r>
            <a:r>
              <a:rPr lang="en-US" sz="900" b="0" i="0" kern="1200">
                <a:solidFill>
                  <a:schemeClr val="tx1"/>
                </a:solidFill>
                <a:effectLst/>
                <a:latin typeface="Segoe UI Light" pitchFamily="34" charset="0"/>
                <a:ea typeface="+mn-ea"/>
                <a:cs typeface="+mn-cs"/>
              </a:rPr>
              <a:t>.</a:t>
            </a:r>
            <a:r>
              <a:rPr lang="tr-TR" sz="900" b="0" i="0" kern="1200">
                <a:solidFill>
                  <a:schemeClr val="tx1"/>
                </a:solidFill>
                <a:effectLst/>
                <a:latin typeface="Segoe UI Light" pitchFamily="34" charset="0"/>
                <a:ea typeface="+mn-ea"/>
                <a:cs typeface="+mn-cs"/>
              </a:rPr>
              <a:t> </a:t>
            </a:r>
          </a:p>
          <a:p>
            <a:r>
              <a:rPr lang="tr-TR" sz="900" b="1" i="0" kern="1200" err="1">
                <a:solidFill>
                  <a:schemeClr val="tx1"/>
                </a:solidFill>
                <a:effectLst/>
                <a:latin typeface="Segoe UI Light" pitchFamily="34" charset="0"/>
                <a:ea typeface="+mn-ea"/>
                <a:cs typeface="+mn-cs"/>
              </a:rPr>
              <a:t>LoadBalancer</a:t>
            </a:r>
            <a:r>
              <a:rPr lang="tr-TR" sz="900" b="0" i="0" kern="1200">
                <a:solidFill>
                  <a:schemeClr val="tx1"/>
                </a:solidFill>
                <a:effectLst/>
                <a:latin typeface="Segoe UI Light" pitchFamily="34" charset="0"/>
                <a:ea typeface="+mn-ea"/>
                <a:cs typeface="+mn-cs"/>
              </a:rPr>
              <a:t> </a:t>
            </a:r>
            <a:r>
              <a:rPr lang="en-US" sz="900" b="0" i="0" kern="1200">
                <a:solidFill>
                  <a:schemeClr val="tx1"/>
                </a:solidFill>
                <a:effectLst/>
                <a:latin typeface="Segoe UI Light" pitchFamily="34" charset="0"/>
                <a:ea typeface="+mn-ea"/>
                <a:cs typeface="+mn-cs"/>
              </a:rPr>
              <a:t>Exposes the service externally using a cloud provider’s load balancer. </a:t>
            </a:r>
            <a:r>
              <a:rPr lang="tr-TR" sz="900" b="0" i="0" kern="1200" err="1">
                <a:solidFill>
                  <a:schemeClr val="tx1"/>
                </a:solidFill>
                <a:effectLst/>
                <a:latin typeface="Segoe UI Light" pitchFamily="34" charset="0"/>
                <a:ea typeface="+mn-ea"/>
                <a:cs typeface="+mn-cs"/>
              </a:rPr>
              <a:t>Load</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balancer</a:t>
            </a:r>
            <a:r>
              <a:rPr lang="tr-TR" sz="900" b="0" i="0" kern="1200">
                <a:solidFill>
                  <a:schemeClr val="tx1"/>
                </a:solidFill>
                <a:effectLst/>
                <a:latin typeface="Segoe UI Light" pitchFamily="34" charset="0"/>
                <a:ea typeface="+mn-ea"/>
                <a:cs typeface="+mn-cs"/>
              </a:rPr>
              <a:t> will </a:t>
            </a:r>
            <a:r>
              <a:rPr lang="tr-TR" sz="900" b="0" i="0" kern="1200" err="1">
                <a:solidFill>
                  <a:schemeClr val="tx1"/>
                </a:solidFill>
                <a:effectLst/>
                <a:latin typeface="Segoe UI Light" pitchFamily="34" charset="0"/>
                <a:ea typeface="+mn-ea"/>
                <a:cs typeface="+mn-cs"/>
              </a:rPr>
              <a:t>allocate</a:t>
            </a:r>
            <a:r>
              <a:rPr lang="tr-TR" sz="900" b="0" i="0" kern="1200">
                <a:solidFill>
                  <a:schemeClr val="tx1"/>
                </a:solidFill>
                <a:effectLst/>
                <a:latin typeface="Segoe UI Light" pitchFamily="34" charset="0"/>
                <a:ea typeface="+mn-ea"/>
                <a:cs typeface="+mn-cs"/>
              </a:rPr>
              <a:t> a </a:t>
            </a:r>
            <a:r>
              <a:rPr lang="tr-TR" sz="900" b="0" i="0" kern="1200" err="1">
                <a:solidFill>
                  <a:schemeClr val="tx1"/>
                </a:solidFill>
                <a:effectLst/>
                <a:latin typeface="Segoe UI Light" pitchFamily="34" charset="0"/>
                <a:ea typeface="+mn-ea"/>
                <a:cs typeface="+mn-cs"/>
              </a:rPr>
              <a:t>public</a:t>
            </a:r>
            <a:r>
              <a:rPr lang="tr-TR" sz="900" b="0" i="0" kern="1200">
                <a:solidFill>
                  <a:schemeClr val="tx1"/>
                </a:solidFill>
                <a:effectLst/>
                <a:latin typeface="Segoe UI Light" pitchFamily="34" charset="0"/>
                <a:ea typeface="+mn-ea"/>
                <a:cs typeface="+mn-cs"/>
              </a:rPr>
              <a:t> IP for </a:t>
            </a:r>
            <a:r>
              <a:rPr lang="tr-TR" sz="900" b="0" i="0" kern="1200" err="1">
                <a:solidFill>
                  <a:schemeClr val="tx1"/>
                </a:solidFill>
                <a:effectLst/>
                <a:latin typeface="Segoe UI Light" pitchFamily="34" charset="0"/>
                <a:ea typeface="+mn-ea"/>
                <a:cs typeface="+mn-cs"/>
              </a:rPr>
              <a:t>each</a:t>
            </a:r>
            <a:r>
              <a:rPr lang="tr-TR" sz="900" b="0" i="0" kern="1200">
                <a:solidFill>
                  <a:schemeClr val="tx1"/>
                </a:solidFill>
                <a:effectLst/>
                <a:latin typeface="Segoe UI Light" pitchFamily="34" charset="0"/>
                <a:ea typeface="+mn-ea"/>
                <a:cs typeface="+mn-cs"/>
              </a:rPr>
              <a:t> service with this </a:t>
            </a:r>
            <a:r>
              <a:rPr lang="tr-TR" sz="900" b="0" i="0" kern="1200" err="1">
                <a:solidFill>
                  <a:schemeClr val="tx1"/>
                </a:solidFill>
                <a:effectLst/>
                <a:latin typeface="Segoe UI Light" pitchFamily="34" charset="0"/>
                <a:ea typeface="+mn-ea"/>
                <a:cs typeface="+mn-cs"/>
              </a:rPr>
              <a:t>type</a:t>
            </a:r>
            <a:r>
              <a:rPr lang="tr-TR" sz="900" b="0" i="0" kern="1200">
                <a:solidFill>
                  <a:schemeClr val="tx1"/>
                </a:solidFill>
                <a:effectLst/>
                <a:latin typeface="Segoe UI Light" pitchFamily="34" charset="0"/>
                <a:ea typeface="+mn-ea"/>
                <a:cs typeface="+mn-cs"/>
              </a:rPr>
              <a:t>, and </a:t>
            </a:r>
            <a:r>
              <a:rPr lang="tr-TR" sz="900" b="0" i="0" kern="1200" err="1">
                <a:solidFill>
                  <a:schemeClr val="tx1"/>
                </a:solidFill>
                <a:effectLst/>
                <a:latin typeface="Segoe UI Light" pitchFamily="34" charset="0"/>
                <a:ea typeface="+mn-ea"/>
                <a:cs typeface="+mn-cs"/>
              </a:rPr>
              <a:t>route</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requests</a:t>
            </a:r>
            <a:r>
              <a:rPr lang="tr-TR" sz="900" b="0" i="0" kern="1200">
                <a:solidFill>
                  <a:schemeClr val="tx1"/>
                </a:solidFill>
                <a:effectLst/>
                <a:latin typeface="Segoe UI Light" pitchFamily="34" charset="0"/>
                <a:ea typeface="+mn-ea"/>
                <a:cs typeface="+mn-cs"/>
              </a:rPr>
              <a:t> to </a:t>
            </a:r>
            <a:r>
              <a:rPr lang="tr-TR" sz="900" b="0" i="0" kern="1200" err="1">
                <a:solidFill>
                  <a:schemeClr val="tx1"/>
                </a:solidFill>
                <a:effectLst/>
                <a:latin typeface="Segoe UI Light" pitchFamily="34" charset="0"/>
                <a:ea typeface="+mn-ea"/>
                <a:cs typeface="+mn-cs"/>
              </a:rPr>
              <a:t>backend</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pool</a:t>
            </a:r>
            <a:r>
              <a:rPr lang="tr-TR" sz="900" b="0" i="0" kern="1200">
                <a:solidFill>
                  <a:schemeClr val="tx1"/>
                </a:solidFill>
                <a:effectLst/>
                <a:latin typeface="Segoe UI Light" pitchFamily="34" charset="0"/>
                <a:ea typeface="+mn-ea"/>
                <a:cs typeface="+mn-cs"/>
              </a:rPr>
              <a:t> of </a:t>
            </a:r>
            <a:r>
              <a:rPr lang="tr-TR" sz="900" b="0" i="0" kern="1200" err="1">
                <a:solidFill>
                  <a:schemeClr val="tx1"/>
                </a:solidFill>
                <a:effectLst/>
                <a:latin typeface="Segoe UI Light" pitchFamily="34" charset="0"/>
                <a:ea typeface="+mn-ea"/>
                <a:cs typeface="+mn-cs"/>
              </a:rPr>
              <a:t>nodes</a:t>
            </a:r>
            <a:r>
              <a:rPr lang="tr-TR" sz="900" b="0" i="0" kern="1200">
                <a:solidFill>
                  <a:schemeClr val="tx1"/>
                </a:solidFill>
                <a:effectLst/>
                <a:latin typeface="Segoe UI Light" pitchFamily="34" charset="0"/>
                <a:ea typeface="+mn-ea"/>
                <a:cs typeface="+mn-cs"/>
              </a:rPr>
              <a:t> to </a:t>
            </a:r>
            <a:r>
              <a:rPr lang="tr-TR" sz="900" b="0" i="0" kern="1200" err="1">
                <a:solidFill>
                  <a:schemeClr val="tx1"/>
                </a:solidFill>
                <a:effectLst/>
                <a:latin typeface="Segoe UI Light" pitchFamily="34" charset="0"/>
                <a:ea typeface="+mn-ea"/>
                <a:cs typeface="+mn-cs"/>
              </a:rPr>
              <a:t>their</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ports</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defined</a:t>
            </a:r>
            <a:r>
              <a:rPr lang="tr-TR" sz="900" b="0" i="0" kern="1200">
                <a:solidFill>
                  <a:schemeClr val="tx1"/>
                </a:solidFill>
                <a:effectLst/>
                <a:latin typeface="Segoe UI Light" pitchFamily="34" charset="0"/>
                <a:ea typeface="+mn-ea"/>
                <a:cs typeface="+mn-cs"/>
              </a:rPr>
              <a:t> in </a:t>
            </a:r>
            <a:r>
              <a:rPr lang="tr-TR" sz="900" b="0" i="0" kern="1200" err="1">
                <a:solidFill>
                  <a:schemeClr val="tx1"/>
                </a:solidFill>
                <a:effectLst/>
                <a:latin typeface="Segoe UI Light" pitchFamily="34" charset="0"/>
                <a:ea typeface="+mn-ea"/>
                <a:cs typeface="+mn-cs"/>
              </a:rPr>
              <a:t>NodePort</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property</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Nodes</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should</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still</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open</a:t>
            </a:r>
            <a:r>
              <a:rPr lang="tr-TR" sz="900" b="0" i="0" kern="1200">
                <a:solidFill>
                  <a:schemeClr val="tx1"/>
                </a:solidFill>
                <a:effectLst/>
                <a:latin typeface="Segoe UI Light" pitchFamily="34" charset="0"/>
                <a:ea typeface="+mn-ea"/>
                <a:cs typeface="+mn-cs"/>
              </a:rPr>
              <a:t> a port for a service with </a:t>
            </a:r>
            <a:r>
              <a:rPr lang="tr-TR" sz="900" b="0" i="0" kern="1200" err="1">
                <a:solidFill>
                  <a:schemeClr val="tx1"/>
                </a:solidFill>
                <a:effectLst/>
                <a:latin typeface="Segoe UI Light" pitchFamily="34" charset="0"/>
                <a:ea typeface="+mn-ea"/>
                <a:cs typeface="+mn-cs"/>
              </a:rPr>
              <a:t>LoadBalancer</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type</a:t>
            </a:r>
            <a:r>
              <a:rPr lang="tr-TR" sz="900" b="0" i="0" kern="1200">
                <a:solidFill>
                  <a:schemeClr val="tx1"/>
                </a:solidFill>
                <a:effectLst/>
                <a:latin typeface="Segoe UI Light" pitchFamily="34" charset="0"/>
                <a:ea typeface="+mn-ea"/>
                <a:cs typeface="+mn-cs"/>
              </a:rPr>
              <a:t>, so that </a:t>
            </a:r>
            <a:r>
              <a:rPr lang="tr-TR" sz="900" b="0" i="0" kern="1200" err="1">
                <a:solidFill>
                  <a:schemeClr val="tx1"/>
                </a:solidFill>
                <a:effectLst/>
                <a:latin typeface="Segoe UI Light" pitchFamily="34" charset="0"/>
                <a:ea typeface="+mn-ea"/>
                <a:cs typeface="+mn-cs"/>
              </a:rPr>
              <a:t>cloud</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provider’s</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load</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balancer</a:t>
            </a:r>
            <a:r>
              <a:rPr lang="tr-TR" sz="900" b="0" i="0" kern="1200">
                <a:solidFill>
                  <a:schemeClr val="tx1"/>
                </a:solidFill>
                <a:effectLst/>
                <a:latin typeface="Segoe UI Light" pitchFamily="34" charset="0"/>
                <a:ea typeface="+mn-ea"/>
                <a:cs typeface="+mn-cs"/>
              </a:rPr>
              <a:t> can </a:t>
            </a:r>
            <a:r>
              <a:rPr lang="tr-TR" sz="900" b="0" i="0" kern="1200" err="1">
                <a:solidFill>
                  <a:schemeClr val="tx1"/>
                </a:solidFill>
                <a:effectLst/>
                <a:latin typeface="Segoe UI Light" pitchFamily="34" charset="0"/>
                <a:ea typeface="+mn-ea"/>
                <a:cs typeface="+mn-cs"/>
              </a:rPr>
              <a:t>route</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requests</a:t>
            </a:r>
            <a:r>
              <a:rPr lang="tr-TR" sz="900" b="0" i="0" kern="1200">
                <a:solidFill>
                  <a:schemeClr val="tx1"/>
                </a:solidFill>
                <a:effectLst/>
                <a:latin typeface="Segoe UI Light" pitchFamily="34" charset="0"/>
                <a:ea typeface="+mn-ea"/>
                <a:cs typeface="+mn-cs"/>
              </a:rPr>
              <a:t> to that port)</a:t>
            </a:r>
            <a:endParaRPr lang="tr-TR"/>
          </a:p>
          <a:p>
            <a:endParaRPr lang="tr-TR"/>
          </a:p>
          <a:p>
            <a:r>
              <a:rPr lang="en-US"/>
              <a:t>https://kubernetes.io/docs/concepts/services-networking/service/#publishing-services-service-types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44162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latin typeface="Segoe UI Light" pitchFamily="34" charset="0"/>
                <a:ea typeface="+mn-ea"/>
                <a:cs typeface="+mn-cs"/>
              </a:rPr>
              <a:t>Kube-proxy does the load-balance magic:</a:t>
            </a:r>
          </a:p>
          <a:p>
            <a:r>
              <a:rPr lang="en-US" sz="900" kern="1200">
                <a:solidFill>
                  <a:schemeClr val="tx1"/>
                </a:solidFill>
                <a:latin typeface="Segoe UI Light" pitchFamily="34" charset="0"/>
                <a:ea typeface="+mn-ea"/>
                <a:cs typeface="+mn-cs"/>
              </a:rPr>
              <a:t>- Watches new services in the cluster</a:t>
            </a:r>
          </a:p>
          <a:p>
            <a:r>
              <a:rPr lang="en-US" sz="900" kern="1200">
                <a:solidFill>
                  <a:schemeClr val="tx1"/>
                </a:solidFill>
                <a:latin typeface="Segoe UI Light" pitchFamily="34" charset="0"/>
                <a:ea typeface="+mn-ea"/>
                <a:cs typeface="+mn-cs"/>
              </a:rPr>
              <a:t>- Programs iptables rules to redirect Cluster IP requests to backend pods</a:t>
            </a:r>
          </a:p>
          <a:p>
            <a:r>
              <a:rPr lang="en-US" sz="900" kern="1200">
                <a:solidFill>
                  <a:schemeClr val="tx1"/>
                </a:solidFill>
                <a:latin typeface="Segoe UI Light" pitchFamily="34" charset="0"/>
                <a:ea typeface="+mn-ea"/>
                <a:cs typeface="+mn-cs"/>
              </a:rPr>
              <a:t>- Update iptables rules when pods are created or deleted</a:t>
            </a:r>
          </a:p>
          <a:p>
            <a:endParaRPr lang="tr-T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567767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4/23/2021 9:59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85053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When a service is </a:t>
            </a:r>
            <a:r>
              <a:rPr lang="tr-TR" err="1"/>
              <a:t>created</a:t>
            </a:r>
            <a:r>
              <a:rPr lang="tr-TR"/>
              <a:t>, the </a:t>
            </a:r>
            <a:r>
              <a:rPr lang="tr-TR" sz="900" b="0" i="0" kern="1200">
                <a:solidFill>
                  <a:schemeClr val="tx1"/>
                </a:solidFill>
                <a:effectLst/>
                <a:latin typeface="Segoe UI Light" pitchFamily="34" charset="0"/>
                <a:ea typeface="+mn-ea"/>
                <a:cs typeface="+mn-cs"/>
              </a:rPr>
              <a:t>kube-</a:t>
            </a:r>
            <a:r>
              <a:rPr lang="tr-TR" sz="900" b="0" i="0" kern="1200" err="1">
                <a:solidFill>
                  <a:schemeClr val="tx1"/>
                </a:solidFill>
                <a:effectLst/>
                <a:latin typeface="Segoe UI Light" pitchFamily="34" charset="0"/>
                <a:ea typeface="+mn-ea"/>
                <a:cs typeface="+mn-cs"/>
              </a:rPr>
              <a:t>proxy</a:t>
            </a:r>
            <a:r>
              <a:rPr lang="tr-TR" sz="900" b="0" i="0" kern="1200">
                <a:solidFill>
                  <a:schemeClr val="tx1"/>
                </a:solidFill>
                <a:effectLst/>
                <a:latin typeface="Segoe UI Light" pitchFamily="34" charset="0"/>
                <a:ea typeface="+mn-ea"/>
                <a:cs typeface="+mn-cs"/>
              </a:rPr>
              <a:t> </a:t>
            </a:r>
            <a:r>
              <a:rPr lang="tr-TR" sz="900" b="0" i="0" kern="1200" err="1">
                <a:solidFill>
                  <a:schemeClr val="tx1"/>
                </a:solidFill>
                <a:effectLst/>
                <a:latin typeface="Segoe UI Light" pitchFamily="34" charset="0"/>
                <a:ea typeface="+mn-ea"/>
                <a:cs typeface="+mn-cs"/>
              </a:rPr>
              <a:t>component</a:t>
            </a:r>
            <a:r>
              <a:rPr lang="tr-TR" sz="900" b="0" i="0" kern="1200">
                <a:solidFill>
                  <a:schemeClr val="tx1"/>
                </a:solidFill>
                <a:effectLst/>
                <a:latin typeface="Segoe UI Light" pitchFamily="34" charset="0"/>
                <a:ea typeface="+mn-ea"/>
                <a:cs typeface="+mn-cs"/>
              </a:rPr>
              <a:t> </a:t>
            </a:r>
            <a:r>
              <a:rPr lang="en-US" sz="900" b="0" i="0" kern="1200">
                <a:solidFill>
                  <a:schemeClr val="tx1"/>
                </a:solidFill>
                <a:effectLst/>
                <a:latin typeface="Segoe UI Light" pitchFamily="34" charset="0"/>
                <a:ea typeface="+mn-ea"/>
                <a:cs typeface="+mn-cs"/>
              </a:rPr>
              <a:t>installs </a:t>
            </a:r>
            <a:r>
              <a:rPr lang="en-US" sz="900" b="0" i="0" kern="1200" err="1">
                <a:solidFill>
                  <a:schemeClr val="tx1"/>
                </a:solidFill>
                <a:effectLst/>
                <a:latin typeface="Segoe UI Light" pitchFamily="34" charset="0"/>
                <a:ea typeface="+mn-ea"/>
                <a:cs typeface="+mn-cs"/>
              </a:rPr>
              <a:t>iptable</a:t>
            </a:r>
            <a:r>
              <a:rPr lang="en-US" sz="900" b="0" i="0" kern="1200">
                <a:solidFill>
                  <a:schemeClr val="tx1"/>
                </a:solidFill>
                <a:effectLst/>
                <a:latin typeface="Segoe UI Light" pitchFamily="34" charset="0"/>
                <a:ea typeface="+mn-ea"/>
                <a:cs typeface="+mn-cs"/>
              </a:rPr>
              <a:t> rules which select a backend </a:t>
            </a:r>
            <a:r>
              <a:rPr lang="tr-TR" sz="900" b="0" i="0" kern="1200">
                <a:solidFill>
                  <a:schemeClr val="tx1"/>
                </a:solidFill>
                <a:effectLst/>
                <a:latin typeface="Segoe UI Light" pitchFamily="34" charset="0"/>
                <a:ea typeface="+mn-ea"/>
                <a:cs typeface="+mn-cs"/>
              </a:rPr>
              <a:t>p</a:t>
            </a:r>
            <a:r>
              <a:rPr lang="en-US"/>
              <a:t>o</a:t>
            </a:r>
            <a:r>
              <a:rPr lang="tr-TR"/>
              <a:t>d. </a:t>
            </a:r>
            <a:r>
              <a:rPr lang="tr-TR" err="1"/>
              <a:t>Endpoint</a:t>
            </a:r>
            <a:r>
              <a:rPr lang="tr-TR"/>
              <a:t> </a:t>
            </a:r>
            <a:r>
              <a:rPr lang="tr-TR" err="1"/>
              <a:t>pods</a:t>
            </a:r>
            <a:r>
              <a:rPr lang="tr-TR"/>
              <a:t> </a:t>
            </a:r>
            <a:r>
              <a:rPr lang="tr-TR" err="1"/>
              <a:t>are</a:t>
            </a:r>
            <a:r>
              <a:rPr lang="tr-TR"/>
              <a:t> </a:t>
            </a:r>
            <a:r>
              <a:rPr lang="tr-TR" err="1"/>
              <a:t>identified</a:t>
            </a:r>
            <a:r>
              <a:rPr lang="tr-TR"/>
              <a:t> by </a:t>
            </a:r>
            <a:r>
              <a:rPr lang="tr-TR" err="1"/>
              <a:t>labels</a:t>
            </a:r>
            <a:r>
              <a:rPr lang="tr-TR"/>
              <a:t> </a:t>
            </a:r>
            <a:r>
              <a:rPr lang="tr-TR" err="1"/>
              <a:t>matching</a:t>
            </a:r>
            <a:r>
              <a:rPr lang="tr-TR"/>
              <a:t> </a:t>
            </a:r>
            <a:r>
              <a:rPr lang="tr-TR" err="1"/>
              <a:t>service’s</a:t>
            </a:r>
            <a:r>
              <a:rPr lang="tr-TR"/>
              <a:t> </a:t>
            </a:r>
            <a:r>
              <a:rPr lang="tr-TR" err="1"/>
              <a:t>labels</a:t>
            </a:r>
            <a:r>
              <a:rPr lang="tr-TR"/>
              <a:t>. This </a:t>
            </a:r>
            <a:r>
              <a:rPr lang="tr-TR" err="1"/>
              <a:t>happens</a:t>
            </a:r>
            <a:r>
              <a:rPr lang="tr-TR"/>
              <a:t> in </a:t>
            </a:r>
            <a:r>
              <a:rPr lang="tr-TR" err="1"/>
              <a:t>every</a:t>
            </a:r>
            <a:r>
              <a:rPr lang="tr-TR"/>
              <a:t> </a:t>
            </a:r>
            <a:r>
              <a:rPr lang="tr-TR" err="1"/>
              <a:t>node</a:t>
            </a:r>
            <a:r>
              <a:rPr lang="tr-TR"/>
              <a:t> </a:t>
            </a:r>
            <a:r>
              <a:rPr lang="tr-TR" err="1"/>
              <a:t>within</a:t>
            </a:r>
            <a:r>
              <a:rPr lang="tr-TR"/>
              <a:t> the </a:t>
            </a:r>
            <a:r>
              <a:rPr lang="tr-TR" err="1"/>
              <a:t>cluster</a:t>
            </a:r>
            <a:r>
              <a:rPr lang="tr-TR"/>
              <a:t>. </a:t>
            </a:r>
          </a:p>
          <a:p>
            <a:endParaRPr lang="tr-TR"/>
          </a:p>
          <a:p>
            <a:pPr marL="0" marR="0" lvl="0" indent="0" algn="l" defTabSz="932742" rtl="0" eaLnBrk="1" fontAlgn="auto" latinLnBrk="0" hangingPunct="1">
              <a:lnSpc>
                <a:spcPct val="90000"/>
              </a:lnSpc>
              <a:spcBef>
                <a:spcPts val="0"/>
              </a:spcBef>
              <a:spcAft>
                <a:spcPts val="340"/>
              </a:spcAft>
              <a:buClrTx/>
              <a:buSzTx/>
              <a:buFontTx/>
              <a:buNone/>
              <a:tabLst/>
              <a:defRPr/>
            </a:pPr>
            <a:r>
              <a:rPr lang="tr-TR"/>
              <a:t>"</a:t>
            </a:r>
            <a:r>
              <a:rPr lang="tr-TR" err="1"/>
              <a:t>iptables</a:t>
            </a:r>
            <a:r>
              <a:rPr lang="tr-TR"/>
              <a:t> </a:t>
            </a:r>
            <a:r>
              <a:rPr lang="tr-TR" err="1"/>
              <a:t>proxy</a:t>
            </a:r>
            <a:r>
              <a:rPr lang="tr-TR"/>
              <a:t> </a:t>
            </a:r>
            <a:r>
              <a:rPr lang="tr-TR" err="1"/>
              <a:t>mode</a:t>
            </a:r>
            <a:r>
              <a:rPr lang="tr-TR"/>
              <a:t>" is </a:t>
            </a:r>
            <a:r>
              <a:rPr lang="tr-TR" err="1"/>
              <a:t>one</a:t>
            </a:r>
            <a:r>
              <a:rPr lang="tr-TR"/>
              <a:t> of the </a:t>
            </a:r>
            <a:r>
              <a:rPr lang="tr-TR" err="1"/>
              <a:t>working</a:t>
            </a:r>
            <a:r>
              <a:rPr lang="tr-TR"/>
              <a:t> </a:t>
            </a:r>
            <a:r>
              <a:rPr lang="tr-TR" err="1"/>
              <a:t>modes</a:t>
            </a:r>
            <a:r>
              <a:rPr lang="tr-TR"/>
              <a:t> of kube-</a:t>
            </a:r>
            <a:r>
              <a:rPr lang="tr-TR" err="1"/>
              <a:t>proxy</a:t>
            </a:r>
            <a:r>
              <a:rPr lang="tr-TR"/>
              <a:t>, which </a:t>
            </a:r>
            <a:r>
              <a:rPr lang="tr-TR" err="1"/>
              <a:t>enables</a:t>
            </a:r>
            <a:r>
              <a:rPr lang="tr-TR"/>
              <a:t> the </a:t>
            </a:r>
            <a:r>
              <a:rPr lang="tr-TR" err="1"/>
              <a:t>node</a:t>
            </a:r>
            <a:r>
              <a:rPr lang="tr-TR"/>
              <a:t> to </a:t>
            </a:r>
            <a:r>
              <a:rPr lang="tr-TR" err="1"/>
              <a:t>route</a:t>
            </a:r>
            <a:r>
              <a:rPr lang="tr-TR"/>
              <a:t> </a:t>
            </a:r>
            <a:r>
              <a:rPr lang="tr-TR" err="1"/>
              <a:t>requests</a:t>
            </a:r>
            <a:r>
              <a:rPr lang="tr-TR"/>
              <a:t> from </a:t>
            </a:r>
            <a:r>
              <a:rPr lang="tr-TR" err="1"/>
              <a:t>kernel</a:t>
            </a:r>
            <a:r>
              <a:rPr lang="tr-TR"/>
              <a:t> </a:t>
            </a:r>
            <a:r>
              <a:rPr lang="tr-TR" err="1"/>
              <a:t>space</a:t>
            </a:r>
            <a:r>
              <a:rPr lang="tr-TR"/>
              <a:t>. For more </a:t>
            </a:r>
            <a:r>
              <a:rPr lang="tr-TR" err="1"/>
              <a:t>information</a:t>
            </a:r>
            <a:r>
              <a:rPr lang="tr-TR"/>
              <a:t> on </a:t>
            </a:r>
            <a:r>
              <a:rPr lang="tr-TR" err="1"/>
              <a:t>iptables</a:t>
            </a:r>
            <a:r>
              <a:rPr lang="tr-TR"/>
              <a:t> </a:t>
            </a:r>
            <a:r>
              <a:rPr lang="tr-TR" err="1"/>
              <a:t>mode</a:t>
            </a:r>
            <a:r>
              <a:rPr lang="tr-TR"/>
              <a:t>: https://kubernetes.io/docs/concepts/services-networking/service/#proxy-mode-iptables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r>
              <a:rPr lang="tr-TR" err="1"/>
              <a:t>Why</a:t>
            </a:r>
            <a:r>
              <a:rPr lang="tr-TR"/>
              <a:t> not </a:t>
            </a:r>
            <a:r>
              <a:rPr lang="tr-TR" err="1"/>
              <a:t>use</a:t>
            </a:r>
            <a:r>
              <a:rPr lang="tr-TR"/>
              <a:t> </a:t>
            </a:r>
            <a:r>
              <a:rPr lang="tr-TR" err="1"/>
              <a:t>round</a:t>
            </a:r>
            <a:r>
              <a:rPr lang="tr-TR"/>
              <a:t> </a:t>
            </a:r>
            <a:r>
              <a:rPr lang="tr-TR" err="1"/>
              <a:t>robin</a:t>
            </a:r>
            <a:r>
              <a:rPr lang="tr-TR"/>
              <a:t> </a:t>
            </a:r>
            <a:r>
              <a:rPr lang="tr-TR" err="1"/>
              <a:t>dns</a:t>
            </a:r>
            <a:r>
              <a:rPr lang="tr-TR"/>
              <a:t>? https://kubernetes.io/docs/concepts/services-networking/service/#why-not-use-round-robin-dns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57023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When the </a:t>
            </a:r>
            <a:r>
              <a:rPr lang="tr-TR" err="1"/>
              <a:t>application</a:t>
            </a:r>
            <a:r>
              <a:rPr lang="tr-TR"/>
              <a:t> is </a:t>
            </a:r>
            <a:r>
              <a:rPr lang="tr-TR" err="1"/>
              <a:t>scaled</a:t>
            </a:r>
            <a:r>
              <a:rPr lang="tr-TR"/>
              <a:t> and </a:t>
            </a:r>
            <a:r>
              <a:rPr lang="tr-TR" err="1"/>
              <a:t>new</a:t>
            </a:r>
            <a:r>
              <a:rPr lang="tr-TR"/>
              <a:t> </a:t>
            </a:r>
            <a:r>
              <a:rPr lang="tr-TR" err="1"/>
              <a:t>pods</a:t>
            </a:r>
            <a:r>
              <a:rPr lang="tr-TR"/>
              <a:t> </a:t>
            </a:r>
            <a:r>
              <a:rPr lang="tr-TR" err="1"/>
              <a:t>are</a:t>
            </a:r>
            <a:r>
              <a:rPr lang="tr-TR"/>
              <a:t> </a:t>
            </a:r>
            <a:r>
              <a:rPr lang="tr-TR" err="1"/>
              <a:t>created</a:t>
            </a:r>
            <a:r>
              <a:rPr lang="tr-TR"/>
              <a:t> with </a:t>
            </a:r>
            <a:r>
              <a:rPr lang="tr-TR" err="1"/>
              <a:t>matching</a:t>
            </a:r>
            <a:r>
              <a:rPr lang="tr-TR"/>
              <a:t> </a:t>
            </a:r>
            <a:r>
              <a:rPr lang="tr-TR" err="1"/>
              <a:t>labels</a:t>
            </a:r>
            <a:r>
              <a:rPr lang="tr-TR"/>
              <a:t>, kube-</a:t>
            </a:r>
            <a:r>
              <a:rPr lang="tr-TR" err="1"/>
              <a:t>proxy</a:t>
            </a:r>
            <a:r>
              <a:rPr lang="tr-TR"/>
              <a:t> </a:t>
            </a:r>
            <a:r>
              <a:rPr lang="tr-TR" err="1"/>
              <a:t>gets</a:t>
            </a:r>
            <a:r>
              <a:rPr lang="tr-TR"/>
              <a:t> </a:t>
            </a:r>
            <a:r>
              <a:rPr lang="tr-TR" err="1"/>
              <a:t>notified</a:t>
            </a:r>
            <a:r>
              <a:rPr lang="tr-TR"/>
              <a:t> and </a:t>
            </a:r>
            <a:r>
              <a:rPr lang="tr-TR" err="1"/>
              <a:t>update</a:t>
            </a:r>
            <a:r>
              <a:rPr lang="tr-TR"/>
              <a:t> </a:t>
            </a:r>
            <a:r>
              <a:rPr lang="tr-TR" err="1"/>
              <a:t>iptable</a:t>
            </a:r>
            <a:r>
              <a:rPr lang="tr-TR"/>
              <a:t> </a:t>
            </a:r>
            <a:r>
              <a:rPr lang="tr-TR" err="1"/>
              <a:t>rules</a:t>
            </a:r>
            <a:r>
              <a:rPr lang="tr-TR"/>
              <a: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133358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When a </a:t>
            </a:r>
            <a:r>
              <a:rPr lang="tr-TR" err="1"/>
              <a:t>client</a:t>
            </a:r>
            <a:r>
              <a:rPr lang="tr-TR"/>
              <a:t> </a:t>
            </a:r>
            <a:r>
              <a:rPr lang="tr-TR" err="1"/>
              <a:t>reaches</a:t>
            </a:r>
            <a:r>
              <a:rPr lang="tr-TR"/>
              <a:t> to the </a:t>
            </a:r>
            <a:r>
              <a:rPr lang="tr-TR" err="1"/>
              <a:t>public</a:t>
            </a:r>
            <a:r>
              <a:rPr lang="tr-TR"/>
              <a:t> IP of the </a:t>
            </a:r>
            <a:r>
              <a:rPr lang="tr-TR" err="1"/>
              <a:t>services</a:t>
            </a:r>
            <a:r>
              <a:rPr lang="tr-TR"/>
              <a:t>, </a:t>
            </a:r>
            <a:r>
              <a:rPr lang="tr-TR" err="1"/>
              <a:t>cloud</a:t>
            </a:r>
            <a:r>
              <a:rPr lang="tr-TR"/>
              <a:t> </a:t>
            </a:r>
            <a:r>
              <a:rPr lang="tr-TR" err="1"/>
              <a:t>load</a:t>
            </a:r>
            <a:r>
              <a:rPr lang="tr-TR"/>
              <a:t> </a:t>
            </a:r>
            <a:r>
              <a:rPr lang="tr-TR" err="1"/>
              <a:t>balancer</a:t>
            </a:r>
            <a:r>
              <a:rPr lang="tr-TR"/>
              <a:t> will </a:t>
            </a:r>
            <a:r>
              <a:rPr lang="tr-TR" err="1"/>
              <a:t>redirect</a:t>
            </a:r>
            <a:r>
              <a:rPr lang="tr-TR"/>
              <a:t> the request to </a:t>
            </a:r>
            <a:r>
              <a:rPr lang="tr-TR" err="1"/>
              <a:t>one</a:t>
            </a:r>
            <a:r>
              <a:rPr lang="tr-TR"/>
              <a:t> of the </a:t>
            </a:r>
            <a:r>
              <a:rPr lang="tr-TR" err="1"/>
              <a:t>nodes</a:t>
            </a:r>
            <a:r>
              <a:rPr lang="tr-TR"/>
              <a:t>. </a:t>
            </a:r>
            <a:r>
              <a:rPr lang="tr-TR" err="1"/>
              <a:t>It</a:t>
            </a:r>
            <a:r>
              <a:rPr lang="tr-TR"/>
              <a:t> is </a:t>
            </a:r>
            <a:r>
              <a:rPr lang="tr-TR" err="1"/>
              <a:t>then</a:t>
            </a:r>
            <a:r>
              <a:rPr lang="tr-TR"/>
              <a:t> </a:t>
            </a:r>
            <a:r>
              <a:rPr lang="tr-TR" err="1"/>
              <a:t>routed</a:t>
            </a:r>
            <a:r>
              <a:rPr lang="tr-TR"/>
              <a:t> to </a:t>
            </a:r>
            <a:r>
              <a:rPr lang="tr-TR" err="1"/>
              <a:t>one</a:t>
            </a:r>
            <a:r>
              <a:rPr lang="tr-TR"/>
              <a:t> of the </a:t>
            </a:r>
            <a:r>
              <a:rPr lang="tr-TR" err="1"/>
              <a:t>pods</a:t>
            </a:r>
            <a:r>
              <a:rPr lang="tr-TR"/>
              <a:t> </a:t>
            </a:r>
            <a:r>
              <a:rPr lang="tr-TR" err="1"/>
              <a:t>running</a:t>
            </a:r>
            <a:r>
              <a:rPr lang="tr-TR"/>
              <a:t> in </a:t>
            </a:r>
            <a:r>
              <a:rPr lang="tr-TR" err="1"/>
              <a:t>any</a:t>
            </a:r>
            <a:r>
              <a:rPr lang="tr-TR"/>
              <a:t> of the </a:t>
            </a:r>
            <a:r>
              <a:rPr lang="tr-TR" err="1"/>
              <a:t>nodes</a:t>
            </a:r>
            <a:r>
              <a:rPr lang="tr-TR"/>
              <a:t>.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461930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4/23/2021 9:59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297721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https://thenewstack.io/kubernetes-deployments-work/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305945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https://kubernetes.io/docs/concepts/configuration/configmap/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156459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replica set and provide administrative related features on top of that:</a:t>
            </a:r>
          </a:p>
          <a:p>
            <a:pPr marL="171450" indent="-171450">
              <a:buFontTx/>
              <a:buChar char="-"/>
            </a:pPr>
            <a:r>
              <a:rPr lang="en-US" dirty="0"/>
              <a:t>Self documented</a:t>
            </a:r>
          </a:p>
          <a:p>
            <a:pPr marL="171450" indent="-171450">
              <a:buFontTx/>
              <a:buChar char="-"/>
            </a:pPr>
            <a:r>
              <a:rPr lang="en-US" dirty="0"/>
              <a:t>Reproductible</a:t>
            </a:r>
          </a:p>
          <a:p>
            <a:pPr marL="171450" indent="-171450">
              <a:buFontTx/>
              <a:buChar char="-"/>
            </a:pPr>
            <a:r>
              <a:rPr lang="en-US" dirty="0"/>
              <a:t>Versioned</a:t>
            </a:r>
          </a:p>
          <a:p>
            <a:pPr marL="171450" indent="-171450">
              <a:buFontTx/>
              <a:buChar char="-"/>
            </a:pPr>
            <a:r>
              <a:rPr lang="en-US" dirty="0"/>
              <a:t>Simple rolling update and rollback</a:t>
            </a:r>
          </a:p>
          <a:p>
            <a:pPr marL="171450" indent="-171450">
              <a:buFontTx/>
              <a:buChar char="-"/>
            </a:pPr>
            <a:r>
              <a:rPr lang="en-US" dirty="0"/>
              <a:t>Deployment state lookup (progressing, complete, failed)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https://kubernetes.io/docs/concepts/workloads/controllers/deployment/#deployment-status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975201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replica set and provide administrative related features on top of that:</a:t>
            </a:r>
          </a:p>
          <a:p>
            <a:pPr marL="171450" indent="-171450">
              <a:buFontTx/>
              <a:buChar char="-"/>
            </a:pPr>
            <a:r>
              <a:rPr lang="en-US" dirty="0"/>
              <a:t>Self documented</a:t>
            </a:r>
          </a:p>
          <a:p>
            <a:pPr marL="171450" indent="-171450">
              <a:buFontTx/>
              <a:buChar char="-"/>
            </a:pPr>
            <a:r>
              <a:rPr lang="en-US" dirty="0"/>
              <a:t>Reproductible</a:t>
            </a:r>
          </a:p>
          <a:p>
            <a:pPr marL="171450" indent="-171450">
              <a:buFontTx/>
              <a:buChar char="-"/>
            </a:pPr>
            <a:r>
              <a:rPr lang="en-US" dirty="0"/>
              <a:t>Versioned</a:t>
            </a:r>
          </a:p>
          <a:p>
            <a:pPr marL="171450" indent="-171450">
              <a:buFontTx/>
              <a:buChar char="-"/>
            </a:pPr>
            <a:r>
              <a:rPr lang="en-US" dirty="0"/>
              <a:t>Simple rolling update and rollback</a:t>
            </a:r>
          </a:p>
          <a:p>
            <a:pPr marL="171450" indent="-171450">
              <a:buFontTx/>
              <a:buChar char="-"/>
            </a:pPr>
            <a:r>
              <a:rPr lang="en-US" dirty="0"/>
              <a:t>Deployment state lookup (progressing, complete, failed)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https://kubernetes.io/docs/concepts/workloads/controllers/deployment/#deployment-status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949881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https://thenewstack.io/kubernetes-deployments-work/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656985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replica set and provide administrative related features on top of that:</a:t>
            </a:r>
          </a:p>
          <a:p>
            <a:pPr marL="171450" indent="-171450">
              <a:buFontTx/>
              <a:buChar char="-"/>
            </a:pPr>
            <a:r>
              <a:rPr lang="en-US" dirty="0"/>
              <a:t>Self documented</a:t>
            </a:r>
          </a:p>
          <a:p>
            <a:pPr marL="171450" indent="-171450">
              <a:buFontTx/>
              <a:buChar char="-"/>
            </a:pPr>
            <a:r>
              <a:rPr lang="en-US" dirty="0"/>
              <a:t>Reproductible</a:t>
            </a:r>
          </a:p>
          <a:p>
            <a:pPr marL="171450" indent="-171450">
              <a:buFontTx/>
              <a:buChar char="-"/>
            </a:pPr>
            <a:r>
              <a:rPr lang="en-US" dirty="0"/>
              <a:t>Versioned</a:t>
            </a:r>
          </a:p>
          <a:p>
            <a:pPr marL="171450" indent="-171450">
              <a:buFontTx/>
              <a:buChar char="-"/>
            </a:pPr>
            <a:r>
              <a:rPr lang="en-US" dirty="0"/>
              <a:t>Simple rolling update and rollback</a:t>
            </a:r>
          </a:p>
          <a:p>
            <a:pPr marL="171450" indent="-171450">
              <a:buFontTx/>
              <a:buChar char="-"/>
            </a:pPr>
            <a:r>
              <a:rPr lang="en-US" dirty="0"/>
              <a:t>Deployment state lookup (progressing, complete, failed)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https://kubernetes.io/docs/concepts/workloads/controllers/deployment/#deployment-status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428171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In its simplest form, </a:t>
            </a:r>
            <a:r>
              <a:rPr lang="en-US" sz="900" b="1" i="0" u="none" strike="noStrike" kern="1200" dirty="0">
                <a:solidFill>
                  <a:schemeClr val="tx1"/>
                </a:solidFill>
                <a:effectLst/>
                <a:latin typeface="Segoe UI Light" pitchFamily="34" charset="0"/>
                <a:ea typeface="+mn-ea"/>
                <a:cs typeface="+mn-cs"/>
              </a:rPr>
              <a:t>Kubernetes</a:t>
            </a:r>
            <a:r>
              <a:rPr lang="en-US" sz="900" b="0" i="0" u="none" strike="noStrike" kern="1200" dirty="0">
                <a:solidFill>
                  <a:schemeClr val="tx1"/>
                </a:solidFill>
                <a:effectLst/>
                <a:latin typeface="Segoe UI Light" pitchFamily="34" charset="0"/>
                <a:ea typeface="+mn-ea"/>
                <a:cs typeface="+mn-cs"/>
              </a:rPr>
              <a:t> is made of a central manager (aka master) and some worker. </a:t>
            </a:r>
          </a:p>
          <a:p>
            <a:r>
              <a:rPr lang="en-US" sz="900" b="0" i="0" u="none" strike="noStrike" kern="1200" dirty="0">
                <a:solidFill>
                  <a:schemeClr val="tx1"/>
                </a:solidFill>
                <a:effectLst/>
                <a:latin typeface="Segoe UI Light" pitchFamily="34" charset="0"/>
                <a:ea typeface="+mn-ea"/>
                <a:cs typeface="+mn-cs"/>
              </a:rPr>
              <a:t>The manager runs an API server, a scheduler, various controllers and a storage system to keep the state of the cluster, container settings, and the networking configuration.</a:t>
            </a:r>
            <a:endParaRPr lang="en-US" sz="1400" dirty="0"/>
          </a:p>
          <a:p>
            <a:endParaRPr lang="tr-TR"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api-server</a:t>
            </a: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Front-end control plane. Exposes API</a:t>
            </a: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Runs controllers, e.g. replication controller, node controller</a:t>
            </a:r>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endParaRPr kumimoji="0" lang="tr-TR"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scheduler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assigns pods to nodes</a:t>
            </a:r>
          </a:p>
          <a:p>
            <a:pPr lvl="0">
              <a:spcAft>
                <a:spcPts val="600"/>
              </a:spcAft>
              <a:defRPr/>
            </a:pPr>
            <a:endParaRPr lang="tr-TR" b="1" dirty="0">
              <a:solidFill>
                <a:srgbClr val="505050"/>
              </a:solidFill>
            </a:endParaRPr>
          </a:p>
          <a:p>
            <a:pPr lvl="0">
              <a:spcAft>
                <a:spcPts val="600"/>
              </a:spcAft>
              <a:defRPr/>
            </a:pPr>
            <a:r>
              <a:rPr lang="en-US" b="1" dirty="0" err="1">
                <a:solidFill>
                  <a:srgbClr val="505050"/>
                </a:solidFill>
              </a:rPr>
              <a:t>etcd</a:t>
            </a:r>
            <a:endParaRPr lang="en-US" b="1" dirty="0">
              <a:solidFill>
                <a:srgbClr val="505050"/>
              </a:solidFill>
            </a:endParaRPr>
          </a:p>
          <a:p>
            <a:pPr marL="0" lvl="1" indent="0">
              <a:spcAft>
                <a:spcPts val="600"/>
              </a:spcAft>
              <a:buNone/>
              <a:defRPr/>
            </a:pPr>
            <a:r>
              <a:rPr lang="en-US" dirty="0">
                <a:solidFill>
                  <a:srgbClr val="505050"/>
                </a:solidFill>
              </a:rPr>
              <a:t>Highly available, distributed</a:t>
            </a:r>
            <a:r>
              <a:rPr lang="en-US" b="1" dirty="0">
                <a:solidFill>
                  <a:srgbClr val="505050"/>
                </a:solidFill>
              </a:rPr>
              <a:t> </a:t>
            </a:r>
            <a:r>
              <a:rPr lang="en-US" dirty="0">
                <a:solidFill>
                  <a:srgbClr val="505050"/>
                </a:solidFill>
              </a:rPr>
              <a:t>Cluster database. </a:t>
            </a: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endParaRPr kumimoji="0" lang="tr-TR"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add-ons</a:t>
            </a:r>
          </a:p>
          <a:p>
            <a:pPr marL="0" lvl="1" indent="0">
              <a:spcAft>
                <a:spcPts val="600"/>
              </a:spcAft>
              <a:buNone/>
              <a:defRPr/>
            </a:pPr>
            <a:r>
              <a:rPr kumimoji="0" lang="en-US" sz="22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DNS, </a:t>
            </a:r>
            <a:r>
              <a:rPr kumimoji="0" lang="en-US" sz="2200" b="0"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Heapster</a:t>
            </a:r>
            <a:r>
              <a:rPr kumimoji="0" lang="en-US" sz="22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 (enables monitoring and performance analysis), Dashboard, Logging</a:t>
            </a:r>
          </a:p>
          <a:p>
            <a:pPr>
              <a:spcAft>
                <a:spcPts val="600"/>
              </a:spcAft>
              <a:defRPr/>
            </a:pPr>
            <a:endParaRPr lang="tr-TR" b="1" dirty="0"/>
          </a:p>
          <a:p>
            <a:pPr>
              <a:spcAft>
                <a:spcPts val="600"/>
              </a:spcAft>
              <a:defRPr/>
            </a:pPr>
            <a:r>
              <a:rPr lang="en-US" b="1" dirty="0" err="1"/>
              <a:t>Kubelet</a:t>
            </a:r>
            <a:endParaRPr lang="en-US" b="1" dirty="0"/>
          </a:p>
          <a:p>
            <a:pPr lvl="1">
              <a:spcAft>
                <a:spcPts val="600"/>
              </a:spcAft>
              <a:defRPr/>
            </a:pPr>
            <a:r>
              <a:rPr lang="en-US" dirty="0"/>
              <a:t>Primary node agent</a:t>
            </a:r>
          </a:p>
          <a:p>
            <a:pPr lvl="1">
              <a:spcAft>
                <a:spcPts val="600"/>
              </a:spcAft>
              <a:defRPr/>
            </a:pPr>
            <a:r>
              <a:rPr lang="en-US" dirty="0"/>
              <a:t>Watches and runs assigned pods</a:t>
            </a:r>
          </a:p>
          <a:p>
            <a:pPr lvl="1">
              <a:spcAft>
                <a:spcPts val="600"/>
              </a:spcAft>
              <a:defRPr/>
            </a:pPr>
            <a:r>
              <a:rPr lang="en-US" dirty="0"/>
              <a:t>Executes health probes and reports status</a:t>
            </a:r>
          </a:p>
          <a:p>
            <a:pPr lvl="1">
              <a:spcAft>
                <a:spcPts val="600"/>
              </a:spcAft>
              <a:defRPr/>
            </a:pPr>
            <a:endParaRPr lang="en-US" dirty="0"/>
          </a:p>
          <a:p>
            <a:pPr>
              <a:spcAft>
                <a:spcPts val="1200"/>
              </a:spcAft>
              <a:defRPr/>
            </a:pPr>
            <a:r>
              <a:rPr lang="en-US" b="1" dirty="0" err="1"/>
              <a:t>Kube</a:t>
            </a:r>
            <a:r>
              <a:rPr lang="en-US" b="1" dirty="0"/>
              <a:t>-proxy </a:t>
            </a:r>
            <a:endParaRPr lang="tr-TR" b="1" dirty="0"/>
          </a:p>
          <a:p>
            <a:pPr>
              <a:spcAft>
                <a:spcPts val="1200"/>
              </a:spcAft>
              <a:defRPr/>
            </a:pPr>
            <a:r>
              <a:rPr lang="en-US" dirty="0"/>
              <a:t>Enables network services</a:t>
            </a:r>
          </a:p>
          <a:p>
            <a:pPr lvl="1">
              <a:spcAft>
                <a:spcPts val="1200"/>
              </a:spcAft>
              <a:defRPr/>
            </a:pPr>
            <a:endParaRPr lang="en-US" dirty="0"/>
          </a:p>
          <a:p>
            <a:pPr>
              <a:spcAft>
                <a:spcPts val="900"/>
              </a:spcAft>
              <a:defRPr/>
            </a:pPr>
            <a:r>
              <a:rPr lang="en-US" b="1" dirty="0"/>
              <a:t>Container Runtime</a:t>
            </a:r>
            <a:endParaRPr lang="tr-TR" b="1" dirty="0"/>
          </a:p>
          <a:p>
            <a:pPr>
              <a:spcAft>
                <a:spcPts val="900"/>
              </a:spcAft>
              <a:defRPr/>
            </a:pPr>
            <a:r>
              <a:rPr lang="en-US" dirty="0"/>
              <a:t>Docker, </a:t>
            </a:r>
            <a:r>
              <a:rPr lang="en-US" dirty="0" err="1"/>
              <a:t>rkt</a:t>
            </a:r>
            <a:r>
              <a:rPr lang="en-US" dirty="0"/>
              <a:t> ..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4856162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
        <p:nvSpPr>
          <p:cNvPr id="11" name="Notes Placeholder 10">
            <a:extLst>
              <a:ext uri="{FF2B5EF4-FFF2-40B4-BE49-F238E27FC236}">
                <a16:creationId xmlns:a16="http://schemas.microsoft.com/office/drawing/2014/main" id="{3C44512A-53B7-4520-82E6-0531AE5361FD}"/>
              </a:ext>
            </a:extLst>
          </p:cNvPr>
          <p:cNvSpPr txBox="1">
            <a:spLocks noGrp="1"/>
          </p:cNvSpPr>
          <p:nvPr>
            <p:ph type="body" idx="1"/>
          </p:nvPr>
        </p:nvSpPr>
        <p:spPr>
          <a:prstGeom prst="rect">
            <a:avLst/>
          </a:prstGeom>
          <a:noFill/>
        </p:spPr>
        <p:txBody>
          <a:bodyPr wrap="square">
            <a:spAutoFit/>
          </a:bodyPr>
          <a:lstStyle/>
          <a:p>
            <a:r>
              <a:rPr lang="en-US" dirty="0"/>
              <a:t>https://docs.microsoft.com/en-us/azure/aks/concepts-storage</a:t>
            </a:r>
          </a:p>
        </p:txBody>
      </p:sp>
    </p:spTree>
    <p:extLst>
      <p:ext uri="{BB962C8B-B14F-4D97-AF65-F5344CB8AC3E}">
        <p14:creationId xmlns:p14="http://schemas.microsoft.com/office/powerpoint/2010/main" val="1306367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
        <p:nvSpPr>
          <p:cNvPr id="11" name="Notes Placeholder 10">
            <a:extLst>
              <a:ext uri="{FF2B5EF4-FFF2-40B4-BE49-F238E27FC236}">
                <a16:creationId xmlns:a16="http://schemas.microsoft.com/office/drawing/2014/main" id="{3C44512A-53B7-4520-82E6-0531AE5361FD}"/>
              </a:ext>
            </a:extLst>
          </p:cNvPr>
          <p:cNvSpPr txBox="1">
            <a:spLocks noGrp="1"/>
          </p:cNvSpPr>
          <p:nvPr>
            <p:ph type="body" idx="1"/>
          </p:nvPr>
        </p:nvSpPr>
        <p:spPr>
          <a:prstGeom prst="rect">
            <a:avLst/>
          </a:prstGeom>
          <a:noFill/>
        </p:spPr>
        <p:txBody>
          <a:bodyPr wrap="square">
            <a:spAutoFit/>
          </a:bodyPr>
          <a:lstStyle/>
          <a:p>
            <a:r>
              <a:rPr lang="en-US" dirty="0"/>
              <a:t>https://docs.microsoft.com/en-us/azure/aks/concepts-storage</a:t>
            </a:r>
          </a:p>
        </p:txBody>
      </p:sp>
    </p:spTree>
    <p:extLst>
      <p:ext uri="{BB962C8B-B14F-4D97-AF65-F5344CB8AC3E}">
        <p14:creationId xmlns:p14="http://schemas.microsoft.com/office/powerpoint/2010/main" val="3067527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
        <p:nvSpPr>
          <p:cNvPr id="11" name="Notes Placeholder 10">
            <a:extLst>
              <a:ext uri="{FF2B5EF4-FFF2-40B4-BE49-F238E27FC236}">
                <a16:creationId xmlns:a16="http://schemas.microsoft.com/office/drawing/2014/main" id="{3C44512A-53B7-4520-82E6-0531AE5361FD}"/>
              </a:ext>
            </a:extLst>
          </p:cNvPr>
          <p:cNvSpPr txBox="1">
            <a:spLocks noGrp="1"/>
          </p:cNvSpPr>
          <p:nvPr>
            <p:ph type="body" idx="1"/>
          </p:nvPr>
        </p:nvSpPr>
        <p:spPr>
          <a:prstGeom prst="rect">
            <a:avLst/>
          </a:prstGeom>
          <a:noFill/>
        </p:spPr>
        <p:txBody>
          <a:bodyPr wrap="square">
            <a:spAutoFit/>
          </a:bodyPr>
          <a:lstStyle/>
          <a:p>
            <a:r>
              <a:rPr lang="en-US" dirty="0"/>
              <a:t>https://docs.microsoft.com/en-us/azure/aks/concepts-storage</a:t>
            </a:r>
          </a:p>
        </p:txBody>
      </p:sp>
    </p:spTree>
    <p:extLst>
      <p:ext uri="{BB962C8B-B14F-4D97-AF65-F5344CB8AC3E}">
        <p14:creationId xmlns:p14="http://schemas.microsoft.com/office/powerpoint/2010/main" val="33620377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
        <p:nvSpPr>
          <p:cNvPr id="11" name="Notes Placeholder 10">
            <a:extLst>
              <a:ext uri="{FF2B5EF4-FFF2-40B4-BE49-F238E27FC236}">
                <a16:creationId xmlns:a16="http://schemas.microsoft.com/office/drawing/2014/main" id="{3C44512A-53B7-4520-82E6-0531AE5361FD}"/>
              </a:ext>
            </a:extLst>
          </p:cNvPr>
          <p:cNvSpPr txBox="1">
            <a:spLocks noGrp="1"/>
          </p:cNvSpPr>
          <p:nvPr>
            <p:ph type="body" idx="1"/>
          </p:nvPr>
        </p:nvSpPr>
        <p:spPr>
          <a:prstGeom prst="rect">
            <a:avLst/>
          </a:prstGeom>
          <a:noFill/>
        </p:spPr>
        <p:txBody>
          <a:bodyPr wrap="square">
            <a:spAutoFit/>
          </a:bodyPr>
          <a:lstStyle/>
          <a:p>
            <a:r>
              <a:rPr lang="en-US" dirty="0"/>
              <a:t>https://docs.microsoft.com/en-us/azure/aks/concepts-storage</a:t>
            </a:r>
          </a:p>
        </p:txBody>
      </p:sp>
    </p:spTree>
    <p:extLst>
      <p:ext uri="{BB962C8B-B14F-4D97-AF65-F5344CB8AC3E}">
        <p14:creationId xmlns:p14="http://schemas.microsoft.com/office/powerpoint/2010/main" val="30338427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
        <p:nvSpPr>
          <p:cNvPr id="11" name="Notes Placeholder 10">
            <a:extLst>
              <a:ext uri="{FF2B5EF4-FFF2-40B4-BE49-F238E27FC236}">
                <a16:creationId xmlns:a16="http://schemas.microsoft.com/office/drawing/2014/main" id="{3C44512A-53B7-4520-82E6-0531AE5361FD}"/>
              </a:ext>
            </a:extLst>
          </p:cNvPr>
          <p:cNvSpPr txBox="1">
            <a:spLocks noGrp="1"/>
          </p:cNvSpPr>
          <p:nvPr>
            <p:ph type="body" idx="1"/>
          </p:nvPr>
        </p:nvSpPr>
        <p:spPr>
          <a:prstGeom prst="rect">
            <a:avLst/>
          </a:prstGeom>
          <a:noFill/>
        </p:spPr>
        <p:txBody>
          <a:bodyPr wrap="square">
            <a:spAutoFit/>
          </a:bodyPr>
          <a:lstStyle/>
          <a:p>
            <a:r>
              <a:rPr lang="en-US" dirty="0"/>
              <a:t>https://docs.microsoft.com/en-us/azure/aks/concepts-storage</a:t>
            </a:r>
          </a:p>
        </p:txBody>
      </p:sp>
    </p:spTree>
    <p:extLst>
      <p:ext uri="{BB962C8B-B14F-4D97-AF65-F5344CB8AC3E}">
        <p14:creationId xmlns:p14="http://schemas.microsoft.com/office/powerpoint/2010/main" val="36546050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https://thenewstack.io/kubernetes-deployments-work/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84793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https://thenewstack.io/kubernetes-deployments-work/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097940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4/23/2021 9:59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42427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Link </a:t>
            </a:r>
            <a:r>
              <a:rPr lang="en-US" dirty="0">
                <a:hlinkClick r:id="rId3"/>
              </a:rPr>
              <a:t>Create an AKS cluster in the portal - Azure Kubernetes Service | Microsoft Docs</a:t>
            </a:r>
            <a:endParaRPr lang="en-US" dirty="0"/>
          </a:p>
          <a:p>
            <a:endParaRPr lang="en-US" dirty="0"/>
          </a:p>
          <a:p>
            <a:r>
              <a:rPr lang="en-US" dirty="0">
                <a:hlinkClick r:id="rId3"/>
              </a:rPr>
              <a:t>Create an AKS cluster in the portal - Azure Kubernetes Service | Microsoft Docs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4/23/2021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https://thenewstack.io/kubernetes-deployments-work/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4/23/2021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75353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4/23/2021 9:59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800" kern="1200" dirty="0">
                <a:solidFill>
                  <a:schemeClr val="tx1"/>
                </a:solidFill>
                <a:latin typeface="Segoe UI Light" pitchFamily="34" charset="0"/>
                <a:ea typeface="+mn-ea"/>
                <a:cs typeface="+mn-cs"/>
              </a:rPr>
              <a:t>Pods are the atomic unit of deployments. </a:t>
            </a:r>
          </a:p>
          <a:p>
            <a:endParaRPr lang="tr-TR" sz="800" kern="1200" dirty="0">
              <a:solidFill>
                <a:schemeClr val="tx1"/>
              </a:solidFill>
              <a:latin typeface="Segoe UI Light" pitchFamily="34" charset="0"/>
              <a:ea typeface="+mn-ea"/>
              <a:cs typeface="+mn-cs"/>
            </a:endParaRPr>
          </a:p>
          <a:p>
            <a:r>
              <a:rPr lang="en-US" sz="800" kern="1200" dirty="0">
                <a:solidFill>
                  <a:schemeClr val="tx1"/>
                </a:solidFill>
                <a:latin typeface="Segoe UI Light" pitchFamily="34" charset="0"/>
                <a:ea typeface="+mn-ea"/>
                <a:cs typeface="+mn-cs"/>
              </a:rPr>
              <a:t>- Why should we put multiple containers in a pod? The question we should ask is: </a:t>
            </a:r>
          </a:p>
          <a:p>
            <a:r>
              <a:rPr lang="en-US" sz="800" kern="1200" dirty="0">
                <a:solidFill>
                  <a:schemeClr val="tx1"/>
                </a:solidFill>
                <a:latin typeface="Segoe UI Light" pitchFamily="34" charset="0"/>
                <a:ea typeface="+mn-ea"/>
                <a:cs typeface="+mn-cs"/>
              </a:rPr>
              <a:t>Will these containers work correctly if they land on different machines?</a:t>
            </a:r>
          </a:p>
          <a:p>
            <a:endParaRPr lang="en-US" sz="800" kern="1200" dirty="0">
              <a:solidFill>
                <a:schemeClr val="tx1"/>
              </a:solidFill>
              <a:latin typeface="Segoe UI Light" pitchFamily="34" charset="0"/>
              <a:ea typeface="+mn-ea"/>
              <a:cs typeface="+mn-cs"/>
            </a:endParaRPr>
          </a:p>
          <a:p>
            <a:r>
              <a:rPr lang="en-US" sz="800" kern="1200" dirty="0">
                <a:solidFill>
                  <a:schemeClr val="tx1"/>
                </a:solidFill>
                <a:latin typeface="Segoe UI Light" pitchFamily="34" charset="0"/>
                <a:ea typeface="+mn-ea"/>
                <a:cs typeface="+mn-cs"/>
              </a:rPr>
              <a:t>- Containers in a pod share same namespaces but have separate </a:t>
            </a:r>
            <a:r>
              <a:rPr lang="en-US" sz="800" kern="1200" dirty="0" err="1">
                <a:solidFill>
                  <a:schemeClr val="tx1"/>
                </a:solidFill>
                <a:latin typeface="Segoe UI Light" pitchFamily="34" charset="0"/>
                <a:ea typeface="+mn-ea"/>
                <a:cs typeface="+mn-cs"/>
              </a:rPr>
              <a:t>cgroups</a:t>
            </a:r>
            <a:r>
              <a:rPr lang="en-US" sz="800" kern="1200" dirty="0">
                <a:solidFill>
                  <a:schemeClr val="tx1"/>
                </a:solidFill>
                <a:latin typeface="Segoe UI Light" pitchFamily="34" charset="0"/>
                <a:ea typeface="+mn-ea"/>
                <a:cs typeface="+mn-cs"/>
              </a:rPr>
              <a:t>: This will allow us to fine tune resource limits for containers in a pod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4/23/2021 9:59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31251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30.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xml"/><Relationship Id="rId5" Type="http://schemas.openxmlformats.org/officeDocument/2006/relationships/image" Target="../media/image34.jpg"/><Relationship Id="rId4" Type="http://schemas.openxmlformats.org/officeDocument/2006/relationships/image" Target="../media/image33.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7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339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60861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97864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2200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5986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8909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8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747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920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00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59991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9838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759219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4027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257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9816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20451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4864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03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5377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3843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248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B1D4-D674-4C63-9C7B-C66BC0C5A4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5D4CFD-6749-480D-B3BD-005F10DBB3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0EE65-10B0-4AE2-8B4C-5D3D2A3F1BEF}"/>
              </a:ext>
            </a:extLst>
          </p:cNvPr>
          <p:cNvSpPr>
            <a:spLocks noGrp="1"/>
          </p:cNvSpPr>
          <p:nvPr>
            <p:ph type="dt" sz="half" idx="10"/>
          </p:nvPr>
        </p:nvSpPr>
        <p:spPr/>
        <p:txBody>
          <a:bodyPr/>
          <a:lstStyle/>
          <a:p>
            <a:fld id="{76F09682-46C5-461B-B84B-18E6C80436F5}" type="datetimeFigureOut">
              <a:rPr lang="en-US" smtClean="0"/>
              <a:t>4/23/2021</a:t>
            </a:fld>
            <a:endParaRPr lang="en-US"/>
          </a:p>
        </p:txBody>
      </p:sp>
      <p:sp>
        <p:nvSpPr>
          <p:cNvPr id="5" name="Footer Placeholder 4">
            <a:extLst>
              <a:ext uri="{FF2B5EF4-FFF2-40B4-BE49-F238E27FC236}">
                <a16:creationId xmlns:a16="http://schemas.microsoft.com/office/drawing/2014/main" id="{C66A9537-6A35-4983-B6FA-9615A46B7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95CD-0256-4A6B-B06D-3652DE027667}"/>
              </a:ext>
            </a:extLst>
          </p:cNvPr>
          <p:cNvSpPr>
            <a:spLocks noGrp="1"/>
          </p:cNvSpPr>
          <p:nvPr>
            <p:ph type="sldNum" sz="quarter" idx="12"/>
          </p:nvPr>
        </p:nvSpPr>
        <p:spPr/>
        <p:txBody>
          <a:bodyPr/>
          <a:lstStyle/>
          <a:p>
            <a:fld id="{4CA1D3E5-0C54-4E19-89EC-A2863F27D884}" type="slidenum">
              <a:rPr lang="en-US" smtClean="0"/>
              <a:t>‹#›</a:t>
            </a:fld>
            <a:endParaRPr lang="en-US"/>
          </a:p>
        </p:txBody>
      </p:sp>
    </p:spTree>
    <p:extLst>
      <p:ext uri="{BB962C8B-B14F-4D97-AF65-F5344CB8AC3E}">
        <p14:creationId xmlns:p14="http://schemas.microsoft.com/office/powerpoint/2010/main" val="10777012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553998"/>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43088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253376487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2154436"/>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70432202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553998"/>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6"/>
            <a:ext cx="2016955" cy="1629124"/>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562928"/>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39633830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E641-0F06-46B1-9D9E-D52CA58E0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5D09C2-9D23-4A35-97BB-D885686B61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8CE85C-27D8-457D-BB83-9E540B5E4FE4}"/>
              </a:ext>
            </a:extLst>
          </p:cNvPr>
          <p:cNvSpPr>
            <a:spLocks noGrp="1"/>
          </p:cNvSpPr>
          <p:nvPr>
            <p:ph type="dt" sz="half" idx="10"/>
          </p:nvPr>
        </p:nvSpPr>
        <p:spPr/>
        <p:txBody>
          <a:bodyPr/>
          <a:lstStyle/>
          <a:p>
            <a:fld id="{18695887-9C53-499A-B5CC-E3F5DC39351B}" type="datetimeFigureOut">
              <a:rPr lang="en-US" smtClean="0"/>
              <a:t>4/23/2021</a:t>
            </a:fld>
            <a:endParaRPr lang="en-US"/>
          </a:p>
        </p:txBody>
      </p:sp>
      <p:sp>
        <p:nvSpPr>
          <p:cNvPr id="5" name="Footer Placeholder 4">
            <a:extLst>
              <a:ext uri="{FF2B5EF4-FFF2-40B4-BE49-F238E27FC236}">
                <a16:creationId xmlns:a16="http://schemas.microsoft.com/office/drawing/2014/main" id="{339EC108-5171-469D-9AB0-C6FEAE840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5A01E-5709-4506-9219-6FA19AE2E727}"/>
              </a:ext>
            </a:extLst>
          </p:cNvPr>
          <p:cNvSpPr>
            <a:spLocks noGrp="1"/>
          </p:cNvSpPr>
          <p:nvPr>
            <p:ph type="sldNum" sz="quarter" idx="12"/>
          </p:nvPr>
        </p:nvSpPr>
        <p:spPr/>
        <p:txBody>
          <a:bodyPr/>
          <a:lstStyle/>
          <a:p>
            <a:fld id="{4814648C-B2EB-40A8-9D18-DE51C73B7F49}" type="slidenum">
              <a:rPr lang="en-US" smtClean="0"/>
              <a:t>‹#›</a:t>
            </a:fld>
            <a:endParaRPr lang="en-US"/>
          </a:p>
        </p:txBody>
      </p:sp>
    </p:spTree>
    <p:extLst>
      <p:ext uri="{BB962C8B-B14F-4D97-AF65-F5344CB8AC3E}">
        <p14:creationId xmlns:p14="http://schemas.microsoft.com/office/powerpoint/2010/main" val="293232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66" r:id="rId5"/>
    <p:sldLayoutId id="2147485167" r:id="rId6"/>
    <p:sldLayoutId id="2147485168" r:id="rId7"/>
    <p:sldLayoutId id="2147485169" r:id="rId8"/>
    <p:sldLayoutId id="2147485170" r:id="rId9"/>
    <p:sldLayoutId id="2147485171" r:id="rId10"/>
    <p:sldLayoutId id="2147485172" r:id="rId11"/>
    <p:sldLayoutId id="2147485173" r:id="rId12"/>
    <p:sldLayoutId id="2147485174" r:id="rId13"/>
    <p:sldLayoutId id="2147485175" r:id="rId14"/>
    <p:sldLayoutId id="2147485178" r:id="rId15"/>
    <p:sldLayoutId id="2147485177" r:id="rId16"/>
    <p:sldLayoutId id="2147485179" r:id="rId17"/>
    <p:sldLayoutId id="2147485180" r:id="rId18"/>
    <p:sldLayoutId id="2147485181" r:id="rId19"/>
    <p:sldLayoutId id="2147485182" r:id="rId20"/>
    <p:sldLayoutId id="2147485183" r:id="rId21"/>
    <p:sldLayoutId id="2147485184" r:id="rId22"/>
    <p:sldLayoutId id="2147485185" r:id="rId23"/>
    <p:sldLayoutId id="2147485186" r:id="rId24"/>
    <p:sldLayoutId id="2147485187" r:id="rId25"/>
    <p:sldLayoutId id="2147485188" r:id="rId26"/>
    <p:sldLayoutId id="2147485191" r:id="rId27"/>
    <p:sldLayoutId id="2147485192" r:id="rId28"/>
    <p:sldLayoutId id="2147485193" r:id="rId29"/>
    <p:sldLayoutId id="2147485194" r:id="rId30"/>
    <p:sldLayoutId id="2147484577" r:id="rId31"/>
    <p:sldLayoutId id="2147484610" r:id="rId32"/>
    <p:sldLayoutId id="2147484710" r:id="rId33"/>
    <p:sldLayoutId id="2147484240" r:id="rId34"/>
    <p:sldLayoutId id="2147484910" r:id="rId35"/>
    <p:sldLayoutId id="2147484911" r:id="rId36"/>
    <p:sldLayoutId id="2147485050" r:id="rId37"/>
    <p:sldLayoutId id="2147485165" r:id="rId38"/>
    <p:sldLayoutId id="2147484941" r:id="rId39"/>
    <p:sldLayoutId id="2147484942" r:id="rId40"/>
    <p:sldLayoutId id="2147485162" r:id="rId41"/>
    <p:sldLayoutId id="2147484639" r:id="rId42"/>
    <p:sldLayoutId id="2147484943" r:id="rId43"/>
    <p:sldLayoutId id="2147484603" r:id="rId44"/>
    <p:sldLayoutId id="2147484833" r:id="rId45"/>
    <p:sldLayoutId id="2147484934" r:id="rId46"/>
    <p:sldLayoutId id="2147484834" r:id="rId47"/>
    <p:sldLayoutId id="2147484935" r:id="rId48"/>
    <p:sldLayoutId id="2147484835" r:id="rId49"/>
    <p:sldLayoutId id="2147484922" r:id="rId50"/>
    <p:sldLayoutId id="2147484923" r:id="rId51"/>
    <p:sldLayoutId id="2147484924" r:id="rId52"/>
    <p:sldLayoutId id="2147484839" r:id="rId53"/>
    <p:sldLayoutId id="2147484840"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4944" r:id="rId65"/>
    <p:sldLayoutId id="2147484945" r:id="rId66"/>
    <p:sldLayoutId id="2147485137" r:id="rId67"/>
    <p:sldLayoutId id="2147485138" r:id="rId68"/>
    <p:sldLayoutId id="2147485139" r:id="rId69"/>
    <p:sldLayoutId id="2147485140" r:id="rId70"/>
    <p:sldLayoutId id="2147485141" r:id="rId71"/>
    <p:sldLayoutId id="2147485142" r:id="rId72"/>
    <p:sldLayoutId id="2147484249" r:id="rId73"/>
    <p:sldLayoutId id="2147484640" r:id="rId74"/>
    <p:sldLayoutId id="2147484584" r:id="rId75"/>
    <p:sldLayoutId id="2147484583" r:id="rId76"/>
    <p:sldLayoutId id="2147484671" r:id="rId77"/>
    <p:sldLayoutId id="2147484673" r:id="rId78"/>
    <p:sldLayoutId id="2147484299" r:id="rId79"/>
    <p:sldLayoutId id="2147484263" r:id="rId80"/>
    <p:sldLayoutId id="2147485195" r:id="rId81"/>
    <p:sldLayoutId id="2147485196" r:id="rId82"/>
    <p:sldLayoutId id="2147485197" r:id="rId83"/>
    <p:sldLayoutId id="2147485198" r:id="rId84"/>
    <p:sldLayoutId id="2147485199" r:id="rId8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g"/><Relationship Id="rId1" Type="http://schemas.openxmlformats.org/officeDocument/2006/relationships/slideLayout" Target="../slideLayouts/slideLayout8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8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8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8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8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8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8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8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81.xml"/><Relationship Id="rId5" Type="http://schemas.openxmlformats.org/officeDocument/2006/relationships/image" Target="../media/image68.sv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Kubernetes Services Overview</a:t>
            </a:r>
          </a:p>
        </p:txBody>
      </p:sp>
      <p:sp>
        <p:nvSpPr>
          <p:cNvPr id="5" name="Text Placeholder 4"/>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4912-534C-45B9-9BA4-4E37CB71F601}"/>
              </a:ext>
            </a:extLst>
          </p:cNvPr>
          <p:cNvSpPr>
            <a:spLocks noGrp="1"/>
          </p:cNvSpPr>
          <p:nvPr>
            <p:ph type="title"/>
          </p:nvPr>
        </p:nvSpPr>
        <p:spPr>
          <a:xfrm>
            <a:off x="588263" y="457200"/>
            <a:ext cx="11018520" cy="553998"/>
          </a:xfrm>
        </p:spPr>
        <p:txBody>
          <a:bodyPr wrap="square" anchor="t">
            <a:normAutofit/>
          </a:bodyPr>
          <a:lstStyle/>
          <a:p>
            <a:r>
              <a:rPr lang="en-US" dirty="0"/>
              <a:t>What is a cluster?</a:t>
            </a:r>
          </a:p>
        </p:txBody>
      </p:sp>
      <p:sp>
        <p:nvSpPr>
          <p:cNvPr id="3" name="Content Placeholder 2">
            <a:extLst>
              <a:ext uri="{FF2B5EF4-FFF2-40B4-BE49-F238E27FC236}">
                <a16:creationId xmlns:a16="http://schemas.microsoft.com/office/drawing/2014/main" id="{704522A7-B128-4EE2-AD11-BEB9AFCD499E}"/>
              </a:ext>
            </a:extLst>
          </p:cNvPr>
          <p:cNvSpPr>
            <a:spLocks noGrp="1"/>
          </p:cNvSpPr>
          <p:nvPr>
            <p:ph sz="quarter" idx="12"/>
          </p:nvPr>
        </p:nvSpPr>
        <p:spPr>
          <a:xfrm>
            <a:off x="584200" y="1435100"/>
            <a:ext cx="5211763" cy="4833938"/>
          </a:xfrm>
        </p:spPr>
        <p:txBody>
          <a:bodyPr wrap="square">
            <a:normAutofit/>
          </a:bodyPr>
          <a:lstStyle/>
          <a:p>
            <a:pPr>
              <a:lnSpc>
                <a:spcPct val="90000"/>
              </a:lnSpc>
            </a:pPr>
            <a:r>
              <a:rPr lang="en-US" sz="2400" dirty="0"/>
              <a:t>Orchestrators support cluster-based technology</a:t>
            </a:r>
          </a:p>
          <a:p>
            <a:pPr>
              <a:lnSpc>
                <a:spcPct val="90000"/>
              </a:lnSpc>
            </a:pPr>
            <a:r>
              <a:rPr lang="en-US" sz="2400" dirty="0"/>
              <a:t>A pool (federation) of virtual machines (nodes) </a:t>
            </a:r>
          </a:p>
          <a:p>
            <a:pPr>
              <a:lnSpc>
                <a:spcPct val="90000"/>
              </a:lnSpc>
            </a:pPr>
            <a:r>
              <a:rPr lang="en-US" sz="2400" dirty="0"/>
              <a:t>Forms highly-available environment</a:t>
            </a:r>
          </a:p>
          <a:p>
            <a:pPr>
              <a:lnSpc>
                <a:spcPct val="90000"/>
              </a:lnSpc>
            </a:pPr>
            <a:r>
              <a:rPr lang="en-US" sz="2400" dirty="0"/>
              <a:t>Start small with a few machines and                                                                                                                      can scale out to hundreds</a:t>
            </a:r>
          </a:p>
          <a:p>
            <a:pPr>
              <a:lnSpc>
                <a:spcPct val="90000"/>
              </a:lnSpc>
            </a:pPr>
            <a:r>
              <a:rPr lang="en-US" sz="2400" dirty="0"/>
              <a:t>Fully elastic with no single point of failure</a:t>
            </a:r>
          </a:p>
          <a:p>
            <a:pPr>
              <a:lnSpc>
                <a:spcPct val="90000"/>
              </a:lnSpc>
            </a:pPr>
            <a:r>
              <a:rPr lang="en-US" sz="2400" dirty="0"/>
              <a:t>Each node is aware of other nodes</a:t>
            </a:r>
          </a:p>
          <a:p>
            <a:pPr>
              <a:lnSpc>
                <a:spcPct val="90000"/>
              </a:lnSpc>
            </a:pPr>
            <a:r>
              <a:rPr lang="en-US" sz="2400" dirty="0"/>
              <a:t>Nodes can be heterogeneous, some                                                                                                                  small, some large</a:t>
            </a:r>
          </a:p>
        </p:txBody>
      </p:sp>
      <p:pic>
        <p:nvPicPr>
          <p:cNvPr id="4" name="Picture 3" descr="Diagram&#10;&#10;Description automatically generated">
            <a:extLst>
              <a:ext uri="{FF2B5EF4-FFF2-40B4-BE49-F238E27FC236}">
                <a16:creationId xmlns:a16="http://schemas.microsoft.com/office/drawing/2014/main" id="{20A28010-057D-43D1-8354-D9FCBE6FA38A}"/>
              </a:ext>
            </a:extLst>
          </p:cNvPr>
          <p:cNvPicPr>
            <a:picLocks noChangeAspect="1"/>
          </p:cNvPicPr>
          <p:nvPr/>
        </p:nvPicPr>
        <p:blipFill>
          <a:blip r:embed="rId2"/>
          <a:stretch>
            <a:fillRect/>
          </a:stretch>
        </p:blipFill>
        <p:spPr>
          <a:xfrm>
            <a:off x="6389688" y="1718516"/>
            <a:ext cx="5219700" cy="4267105"/>
          </a:xfrm>
          <a:prstGeom prst="rect">
            <a:avLst/>
          </a:prstGeom>
          <a:noFill/>
        </p:spPr>
      </p:pic>
    </p:spTree>
    <p:extLst>
      <p:ext uri="{BB962C8B-B14F-4D97-AF65-F5344CB8AC3E}">
        <p14:creationId xmlns:p14="http://schemas.microsoft.com/office/powerpoint/2010/main" val="18634210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0CF9-8B05-4125-BE75-CF49CA0CB44A}"/>
              </a:ext>
            </a:extLst>
          </p:cNvPr>
          <p:cNvSpPr>
            <a:spLocks noGrp="1"/>
          </p:cNvSpPr>
          <p:nvPr>
            <p:ph type="title"/>
          </p:nvPr>
        </p:nvSpPr>
        <p:spPr/>
        <p:txBody>
          <a:bodyPr/>
          <a:lstStyle/>
          <a:p>
            <a:r>
              <a:rPr lang="en-US" dirty="0"/>
              <a:t>Kubernetes cluster architecture </a:t>
            </a:r>
          </a:p>
        </p:txBody>
      </p:sp>
      <p:sp>
        <p:nvSpPr>
          <p:cNvPr id="3" name="Content Placeholder 2">
            <a:extLst>
              <a:ext uri="{FF2B5EF4-FFF2-40B4-BE49-F238E27FC236}">
                <a16:creationId xmlns:a16="http://schemas.microsoft.com/office/drawing/2014/main" id="{D52A6078-F55F-45C3-8610-A87116CA0BB6}"/>
              </a:ext>
            </a:extLst>
          </p:cNvPr>
          <p:cNvSpPr>
            <a:spLocks noGrp="1"/>
          </p:cNvSpPr>
          <p:nvPr>
            <p:ph idx="1"/>
          </p:nvPr>
        </p:nvSpPr>
        <p:spPr>
          <a:xfrm>
            <a:off x="584200" y="1435503"/>
            <a:ext cx="11018520" cy="1846659"/>
          </a:xfrm>
        </p:spPr>
        <p:txBody>
          <a:bodyPr/>
          <a:lstStyle/>
          <a:p>
            <a:r>
              <a:rPr lang="en-US" dirty="0"/>
              <a:t>A Kubernetes cluster is divided into two components:</a:t>
            </a:r>
          </a:p>
          <a:p>
            <a:pPr lvl="1"/>
            <a:r>
              <a:rPr lang="en-US" dirty="0"/>
              <a:t>Control plane nodes provide the core Kubernetes services and orchestration of the application workloads</a:t>
            </a:r>
          </a:p>
          <a:p>
            <a:pPr lvl="1"/>
            <a:r>
              <a:rPr lang="en-US" dirty="0"/>
              <a:t>Nodes run your application workloads </a:t>
            </a:r>
          </a:p>
          <a:p>
            <a:pPr lvl="1"/>
            <a:endParaRPr lang="en-US" dirty="0"/>
          </a:p>
        </p:txBody>
      </p:sp>
      <p:pic>
        <p:nvPicPr>
          <p:cNvPr id="1028" name="Picture 4" descr="Kubernetes control plane and node components">
            <a:extLst>
              <a:ext uri="{FF2B5EF4-FFF2-40B4-BE49-F238E27FC236}">
                <a16:creationId xmlns:a16="http://schemas.microsoft.com/office/drawing/2014/main" id="{1B1CB2FF-1ED9-4BA8-B961-916F58BFE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434" y="3515653"/>
            <a:ext cx="602932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376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10324-AAEE-49E5-9EFC-50FC9661CDF8}"/>
              </a:ext>
            </a:extLst>
          </p:cNvPr>
          <p:cNvSpPr>
            <a:spLocks noGrp="1"/>
          </p:cNvSpPr>
          <p:nvPr>
            <p:ph type="title"/>
          </p:nvPr>
        </p:nvSpPr>
        <p:spPr/>
        <p:txBody>
          <a:bodyPr/>
          <a:lstStyle/>
          <a:p>
            <a:r>
              <a:rPr lang="en-US" dirty="0"/>
              <a:t>Control Plane </a:t>
            </a:r>
          </a:p>
        </p:txBody>
      </p:sp>
      <p:sp>
        <p:nvSpPr>
          <p:cNvPr id="3" name="Content Placeholder 2">
            <a:extLst>
              <a:ext uri="{FF2B5EF4-FFF2-40B4-BE49-F238E27FC236}">
                <a16:creationId xmlns:a16="http://schemas.microsoft.com/office/drawing/2014/main" id="{BDCF8D20-D5BF-4ECD-9E7A-C3A679FAF2F3}"/>
              </a:ext>
            </a:extLst>
          </p:cNvPr>
          <p:cNvSpPr>
            <a:spLocks noGrp="1"/>
          </p:cNvSpPr>
          <p:nvPr>
            <p:ph idx="1"/>
          </p:nvPr>
        </p:nvSpPr>
        <p:spPr>
          <a:xfrm>
            <a:off x="838200" y="1501375"/>
            <a:ext cx="10515600" cy="4351338"/>
          </a:xfrm>
        </p:spPr>
        <p:txBody>
          <a:bodyPr/>
          <a:lstStyle/>
          <a:p>
            <a:r>
              <a:rPr lang="en-US" dirty="0"/>
              <a:t>Control plane Automatically created and configured upon AKS Cluster creation </a:t>
            </a:r>
          </a:p>
          <a:p>
            <a:r>
              <a:rPr lang="en-US" dirty="0"/>
              <a:t>Managed Azure resource abstraction form the user</a:t>
            </a:r>
          </a:p>
          <a:p>
            <a:r>
              <a:rPr lang="en-US" dirty="0"/>
              <a:t>No cost for control plane only nodes that a part of the AKS Cluster(worker nodes)</a:t>
            </a:r>
          </a:p>
          <a:p>
            <a:r>
              <a:rPr lang="en-US" dirty="0"/>
              <a:t>Resides only on the region where you created the cluster</a:t>
            </a:r>
          </a:p>
          <a:p>
            <a:pPr marL="0" indent="0">
              <a:buNone/>
            </a:pPr>
            <a:endParaRPr lang="en-US" dirty="0"/>
          </a:p>
        </p:txBody>
      </p:sp>
      <p:pic>
        <p:nvPicPr>
          <p:cNvPr id="4" name="Picture 4" descr="Kubernetes control plane and node components">
            <a:extLst>
              <a:ext uri="{FF2B5EF4-FFF2-40B4-BE49-F238E27FC236}">
                <a16:creationId xmlns:a16="http://schemas.microsoft.com/office/drawing/2014/main" id="{85F7C995-BEEE-4085-9C1D-C18F9E77E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836" y="4547608"/>
            <a:ext cx="602932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95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505E-040F-4AA2-8DB2-12E55AC56972}"/>
              </a:ext>
            </a:extLst>
          </p:cNvPr>
          <p:cNvSpPr>
            <a:spLocks noGrp="1"/>
          </p:cNvSpPr>
          <p:nvPr>
            <p:ph type="title"/>
          </p:nvPr>
        </p:nvSpPr>
        <p:spPr/>
        <p:txBody>
          <a:bodyPr/>
          <a:lstStyle/>
          <a:p>
            <a:r>
              <a:rPr lang="en-US" dirty="0"/>
              <a:t>Control Plane Core Components</a:t>
            </a:r>
          </a:p>
        </p:txBody>
      </p:sp>
      <p:sp>
        <p:nvSpPr>
          <p:cNvPr id="3" name="Content Placeholder 2">
            <a:extLst>
              <a:ext uri="{FF2B5EF4-FFF2-40B4-BE49-F238E27FC236}">
                <a16:creationId xmlns:a16="http://schemas.microsoft.com/office/drawing/2014/main" id="{E5145C0D-EB64-4FBE-A740-DC01B9A93A0B}"/>
              </a:ext>
            </a:extLst>
          </p:cNvPr>
          <p:cNvSpPr>
            <a:spLocks noGrp="1"/>
          </p:cNvSpPr>
          <p:nvPr>
            <p:ph idx="1"/>
          </p:nvPr>
        </p:nvSpPr>
        <p:spPr/>
        <p:txBody>
          <a:bodyPr>
            <a:normAutofit fontScale="85000" lnSpcReduction="20000"/>
          </a:bodyPr>
          <a:lstStyle/>
          <a:p>
            <a:pPr marL="0" indent="0">
              <a:buNone/>
            </a:pPr>
            <a:r>
              <a:rPr lang="en-US" i="1" dirty="0" err="1"/>
              <a:t>kube-apiserve</a:t>
            </a:r>
            <a:r>
              <a:rPr lang="en-US" dirty="0" err="1"/>
              <a:t>r</a:t>
            </a:r>
            <a:r>
              <a:rPr lang="en-US" dirty="0"/>
              <a:t> </a:t>
            </a:r>
          </a:p>
          <a:p>
            <a:pPr lvl="1"/>
            <a:r>
              <a:rPr lang="en-US" dirty="0"/>
              <a:t>The API server is how the underlying Kubernetes APIs are exposed. This component provides the interaction for management tools, such as </a:t>
            </a:r>
            <a:r>
              <a:rPr lang="en-US" dirty="0" err="1">
                <a:solidFill>
                  <a:schemeClr val="accent1">
                    <a:lumMod val="75000"/>
                  </a:schemeClr>
                </a:solidFill>
              </a:rPr>
              <a:t>kubectl</a:t>
            </a:r>
            <a:r>
              <a:rPr lang="en-US" dirty="0"/>
              <a:t> or the Kubernetes dashboard.</a:t>
            </a:r>
          </a:p>
          <a:p>
            <a:pPr marL="0" indent="0">
              <a:buNone/>
            </a:pPr>
            <a:r>
              <a:rPr lang="en-US" i="1" dirty="0" err="1"/>
              <a:t>etcd</a:t>
            </a:r>
            <a:r>
              <a:rPr lang="en-US" dirty="0"/>
              <a:t> </a:t>
            </a:r>
          </a:p>
          <a:p>
            <a:pPr lvl="1"/>
            <a:r>
              <a:rPr lang="en-US" dirty="0"/>
              <a:t>To maintain the state of your Kubernetes cluster and configuration, the highly available </a:t>
            </a:r>
            <a:r>
              <a:rPr lang="en-US" dirty="0" err="1"/>
              <a:t>etcd</a:t>
            </a:r>
            <a:r>
              <a:rPr lang="en-US" dirty="0"/>
              <a:t> is a key value store within Kubernetes.</a:t>
            </a:r>
          </a:p>
        </p:txBody>
      </p:sp>
      <p:pic>
        <p:nvPicPr>
          <p:cNvPr id="6" name="Picture 4" descr="Kubernetes control plane and node components">
            <a:extLst>
              <a:ext uri="{FF2B5EF4-FFF2-40B4-BE49-F238E27FC236}">
                <a16:creationId xmlns:a16="http://schemas.microsoft.com/office/drawing/2014/main" id="{28251DBE-9B10-4BD2-818F-A048000A9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31" y="3680981"/>
            <a:ext cx="5239054" cy="179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087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505E-040F-4AA2-8DB2-12E55AC56972}"/>
              </a:ext>
            </a:extLst>
          </p:cNvPr>
          <p:cNvSpPr>
            <a:spLocks noGrp="1"/>
          </p:cNvSpPr>
          <p:nvPr>
            <p:ph type="title"/>
          </p:nvPr>
        </p:nvSpPr>
        <p:spPr/>
        <p:txBody>
          <a:bodyPr/>
          <a:lstStyle/>
          <a:p>
            <a:r>
              <a:rPr lang="en-US" dirty="0"/>
              <a:t>Control Plane Core Components</a:t>
            </a:r>
          </a:p>
        </p:txBody>
      </p:sp>
      <p:sp>
        <p:nvSpPr>
          <p:cNvPr id="3" name="Content Placeholder 2">
            <a:extLst>
              <a:ext uri="{FF2B5EF4-FFF2-40B4-BE49-F238E27FC236}">
                <a16:creationId xmlns:a16="http://schemas.microsoft.com/office/drawing/2014/main" id="{E5145C0D-EB64-4FBE-A740-DC01B9A93A0B}"/>
              </a:ext>
            </a:extLst>
          </p:cNvPr>
          <p:cNvSpPr>
            <a:spLocks noGrp="1"/>
          </p:cNvSpPr>
          <p:nvPr>
            <p:ph idx="1"/>
          </p:nvPr>
        </p:nvSpPr>
        <p:spPr/>
        <p:txBody>
          <a:bodyPr>
            <a:normAutofit fontScale="85000" lnSpcReduction="20000"/>
          </a:bodyPr>
          <a:lstStyle/>
          <a:p>
            <a:pPr marL="0" indent="0">
              <a:buNone/>
            </a:pPr>
            <a:r>
              <a:rPr lang="en-US" i="1" dirty="0" err="1"/>
              <a:t>kube</a:t>
            </a:r>
            <a:r>
              <a:rPr lang="en-US" i="1" dirty="0"/>
              <a:t>-schedule</a:t>
            </a:r>
            <a:r>
              <a:rPr lang="en-US" dirty="0"/>
              <a:t>r</a:t>
            </a:r>
          </a:p>
          <a:p>
            <a:pPr lvl="1"/>
            <a:r>
              <a:rPr lang="en-US" dirty="0"/>
              <a:t>When you create or scale applications, the Scheduler determines what nodes can run the workload and starts them.</a:t>
            </a:r>
          </a:p>
          <a:p>
            <a:pPr marL="0" indent="0">
              <a:buNone/>
            </a:pPr>
            <a:r>
              <a:rPr lang="en-US" i="1" dirty="0" err="1"/>
              <a:t>kube</a:t>
            </a:r>
            <a:r>
              <a:rPr lang="en-US" i="1" dirty="0"/>
              <a:t>-controller-manage</a:t>
            </a:r>
            <a:r>
              <a:rPr lang="en-US" dirty="0"/>
              <a:t>r</a:t>
            </a:r>
          </a:p>
          <a:p>
            <a:pPr lvl="1"/>
            <a:r>
              <a:rPr lang="en-US" dirty="0"/>
              <a:t>The Controller Manager oversees a number of smaller Controllers that perform actions such as replicating pods and handling node operations.</a:t>
            </a:r>
          </a:p>
        </p:txBody>
      </p:sp>
      <p:pic>
        <p:nvPicPr>
          <p:cNvPr id="4" name="Picture 4" descr="Kubernetes control plane and node components">
            <a:extLst>
              <a:ext uri="{FF2B5EF4-FFF2-40B4-BE49-F238E27FC236}">
                <a16:creationId xmlns:a16="http://schemas.microsoft.com/office/drawing/2014/main" id="{77921A6E-1266-4631-80AB-A2F72235F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676" y="3472557"/>
            <a:ext cx="602932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100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37B0-18A4-4C40-8D72-D8FAEFF2CC39}"/>
              </a:ext>
            </a:extLst>
          </p:cNvPr>
          <p:cNvSpPr>
            <a:spLocks noGrp="1"/>
          </p:cNvSpPr>
          <p:nvPr>
            <p:ph type="title"/>
          </p:nvPr>
        </p:nvSpPr>
        <p:spPr/>
        <p:txBody>
          <a:bodyPr/>
          <a:lstStyle/>
          <a:p>
            <a:r>
              <a:rPr lang="en-US" dirty="0"/>
              <a:t>Azure Kubernetes Service</a:t>
            </a:r>
          </a:p>
        </p:txBody>
      </p:sp>
      <p:sp>
        <p:nvSpPr>
          <p:cNvPr id="3" name="Content Placeholder 2">
            <a:extLst>
              <a:ext uri="{FF2B5EF4-FFF2-40B4-BE49-F238E27FC236}">
                <a16:creationId xmlns:a16="http://schemas.microsoft.com/office/drawing/2014/main" id="{A569F6F1-4516-4BFD-9C67-E5DE9450D89D}"/>
              </a:ext>
            </a:extLst>
          </p:cNvPr>
          <p:cNvSpPr>
            <a:spLocks noGrp="1"/>
          </p:cNvSpPr>
          <p:nvPr>
            <p:ph idx="1"/>
          </p:nvPr>
        </p:nvSpPr>
        <p:spPr>
          <a:xfrm>
            <a:off x="838200" y="1292706"/>
            <a:ext cx="10515600" cy="4351338"/>
          </a:xfrm>
        </p:spPr>
        <p:txBody>
          <a:bodyPr/>
          <a:lstStyle/>
          <a:p>
            <a:r>
              <a:rPr lang="en-US" dirty="0"/>
              <a:t>Single-tenant control plane</a:t>
            </a:r>
          </a:p>
          <a:p>
            <a:r>
              <a:rPr lang="en-US" dirty="0"/>
              <a:t>Dedicated API server, Scheduler</a:t>
            </a:r>
          </a:p>
          <a:p>
            <a:r>
              <a:rPr lang="en-US" dirty="0"/>
              <a:t>Ability to Define number and size of the nodes</a:t>
            </a:r>
          </a:p>
          <a:p>
            <a:r>
              <a:rPr lang="en-US" dirty="0"/>
              <a:t>Azure Platform configures the secure commination between the control plane and the nodes</a:t>
            </a:r>
          </a:p>
          <a:p>
            <a:r>
              <a:rPr lang="en-US" dirty="0"/>
              <a:t>Interaction occur through Kubernetes APIs such as </a:t>
            </a:r>
            <a:r>
              <a:rPr lang="en-US" dirty="0" err="1"/>
              <a:t>kubectl</a:t>
            </a:r>
            <a:r>
              <a:rPr lang="en-US" dirty="0"/>
              <a:t> or Kubernetes dashboard</a:t>
            </a:r>
          </a:p>
          <a:p>
            <a:pPr marL="0" indent="0">
              <a:buNone/>
            </a:pPr>
            <a:endParaRPr lang="en-US" dirty="0"/>
          </a:p>
        </p:txBody>
      </p:sp>
      <p:pic>
        <p:nvPicPr>
          <p:cNvPr id="4" name="Picture 4" descr="Kubernetes control plane and node components">
            <a:extLst>
              <a:ext uri="{FF2B5EF4-FFF2-40B4-BE49-F238E27FC236}">
                <a16:creationId xmlns:a16="http://schemas.microsoft.com/office/drawing/2014/main" id="{ED1A3F85-6ADD-4D39-B0DC-272FA0923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971" y="4823362"/>
            <a:ext cx="5381726" cy="184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290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370E-3652-4819-A7D7-13B3DE8E54B2}"/>
              </a:ext>
            </a:extLst>
          </p:cNvPr>
          <p:cNvSpPr>
            <a:spLocks noGrp="1"/>
          </p:cNvSpPr>
          <p:nvPr>
            <p:ph type="title"/>
          </p:nvPr>
        </p:nvSpPr>
        <p:spPr/>
        <p:txBody>
          <a:bodyPr/>
          <a:lstStyle/>
          <a:p>
            <a:r>
              <a:rPr lang="en-US" dirty="0"/>
              <a:t>Managed Control Plan</a:t>
            </a:r>
          </a:p>
        </p:txBody>
      </p:sp>
      <p:sp>
        <p:nvSpPr>
          <p:cNvPr id="3" name="Content Placeholder 2">
            <a:extLst>
              <a:ext uri="{FF2B5EF4-FFF2-40B4-BE49-F238E27FC236}">
                <a16:creationId xmlns:a16="http://schemas.microsoft.com/office/drawing/2014/main" id="{5575B4A6-1215-4511-82F4-309D6E0536CF}"/>
              </a:ext>
            </a:extLst>
          </p:cNvPr>
          <p:cNvSpPr>
            <a:spLocks noGrp="1"/>
          </p:cNvSpPr>
          <p:nvPr>
            <p:ph idx="1"/>
          </p:nvPr>
        </p:nvSpPr>
        <p:spPr/>
        <p:txBody>
          <a:bodyPr/>
          <a:lstStyle/>
          <a:p>
            <a:r>
              <a:rPr lang="en-US" dirty="0"/>
              <a:t>You don’t need to configure components like highly available </a:t>
            </a:r>
            <a:r>
              <a:rPr lang="en-US" dirty="0" err="1"/>
              <a:t>etcd</a:t>
            </a:r>
            <a:r>
              <a:rPr lang="en-US" dirty="0"/>
              <a:t> store</a:t>
            </a:r>
          </a:p>
          <a:p>
            <a:r>
              <a:rPr lang="en-US" dirty="0"/>
              <a:t>No access to control plane directly </a:t>
            </a:r>
          </a:p>
          <a:p>
            <a:r>
              <a:rPr lang="en-US" dirty="0"/>
              <a:t>Upgrades are managed through Azure CLI or Azure Portal</a:t>
            </a:r>
          </a:p>
          <a:p>
            <a:r>
              <a:rPr lang="en-US" dirty="0"/>
              <a:t>Upgrades are made to the Control plane and then the nodes </a:t>
            </a:r>
          </a:p>
          <a:p>
            <a:r>
              <a:rPr lang="en-US" dirty="0"/>
              <a:t>View Control plane logs in Azure Monitor logs</a:t>
            </a:r>
          </a:p>
        </p:txBody>
      </p:sp>
      <p:pic>
        <p:nvPicPr>
          <p:cNvPr id="5" name="Picture 4">
            <a:extLst>
              <a:ext uri="{FF2B5EF4-FFF2-40B4-BE49-F238E27FC236}">
                <a16:creationId xmlns:a16="http://schemas.microsoft.com/office/drawing/2014/main" id="{556E3E66-C65E-49B9-BEAF-BA847D1F3DB9}"/>
              </a:ext>
            </a:extLst>
          </p:cNvPr>
          <p:cNvPicPr>
            <a:picLocks noChangeAspect="1"/>
          </p:cNvPicPr>
          <p:nvPr/>
        </p:nvPicPr>
        <p:blipFill>
          <a:blip r:embed="rId3"/>
          <a:stretch>
            <a:fillRect/>
          </a:stretch>
        </p:blipFill>
        <p:spPr>
          <a:xfrm>
            <a:off x="3401842" y="4710925"/>
            <a:ext cx="5383235" cy="1847248"/>
          </a:xfrm>
          <a:prstGeom prst="rect">
            <a:avLst/>
          </a:prstGeom>
        </p:spPr>
      </p:pic>
    </p:spTree>
    <p:extLst>
      <p:ext uri="{BB962C8B-B14F-4D97-AF65-F5344CB8AC3E}">
        <p14:creationId xmlns:p14="http://schemas.microsoft.com/office/powerpoint/2010/main" val="2207597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69239" y="289955"/>
            <a:ext cx="11653523" cy="553998"/>
          </a:xfrm>
        </p:spPr>
        <p:txBody>
          <a:bodyPr/>
          <a:lstStyle/>
          <a:p>
            <a:r>
              <a:rPr lang="en-US" dirty="0"/>
              <a:t>Kubernetes Architecture Tour</a:t>
            </a:r>
          </a:p>
        </p:txBody>
      </p:sp>
      <p:grpSp>
        <p:nvGrpSpPr>
          <p:cNvPr id="19" name="Group 18">
            <a:extLst>
              <a:ext uri="{FF2B5EF4-FFF2-40B4-BE49-F238E27FC236}">
                <a16:creationId xmlns:a16="http://schemas.microsoft.com/office/drawing/2014/main" id="{0E9A0805-D790-44AA-804C-2BEF709DDBD2}"/>
              </a:ext>
            </a:extLst>
          </p:cNvPr>
          <p:cNvGrpSpPr/>
          <p:nvPr/>
        </p:nvGrpSpPr>
        <p:grpSpPr>
          <a:xfrm>
            <a:off x="264179" y="2402464"/>
            <a:ext cx="5619666" cy="3208632"/>
            <a:chOff x="762792" y="2569028"/>
            <a:chExt cx="5349993" cy="3566901"/>
          </a:xfrm>
        </p:grpSpPr>
        <p:grpSp>
          <p:nvGrpSpPr>
            <p:cNvPr id="15" name="Group 14">
              <a:extLst>
                <a:ext uri="{FF2B5EF4-FFF2-40B4-BE49-F238E27FC236}">
                  <a16:creationId xmlns:a16="http://schemas.microsoft.com/office/drawing/2014/main" id="{2989ABBA-33F8-49F8-9A0A-2BCEA6BF3368}"/>
                </a:ext>
              </a:extLst>
            </p:cNvPr>
            <p:cNvGrpSpPr/>
            <p:nvPr/>
          </p:nvGrpSpPr>
          <p:grpSpPr>
            <a:xfrm>
              <a:off x="762792" y="2569028"/>
              <a:ext cx="5349993" cy="3566901"/>
              <a:chOff x="762792" y="2661152"/>
              <a:chExt cx="5349993" cy="3566901"/>
            </a:xfrm>
          </p:grpSpPr>
          <p:sp>
            <p:nvSpPr>
              <p:cNvPr id="16" name="Freeform: Shape 15">
                <a:extLst>
                  <a:ext uri="{FF2B5EF4-FFF2-40B4-BE49-F238E27FC236}">
                    <a16:creationId xmlns:a16="http://schemas.microsoft.com/office/drawing/2014/main" id="{051593AB-9B5C-48DE-805B-9A9DEFEBA87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en-US" sz="1961" dirty="0"/>
                  <a:t>Control Plane</a:t>
                </a:r>
              </a:p>
            </p:txBody>
          </p:sp>
          <p:sp>
            <p:nvSpPr>
              <p:cNvPr id="17" name="Rectangle 16">
                <a:extLst>
                  <a:ext uri="{FF2B5EF4-FFF2-40B4-BE49-F238E27FC236}">
                    <a16:creationId xmlns:a16="http://schemas.microsoft.com/office/drawing/2014/main" id="{6ED29477-DBCD-40BD-8F3F-A7181F236129}"/>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5" name="Rectangle: Rounded Corners 4">
              <a:extLst>
                <a:ext uri="{FF2B5EF4-FFF2-40B4-BE49-F238E27FC236}">
                  <a16:creationId xmlns:a16="http://schemas.microsoft.com/office/drawing/2014/main" id="{FE88600D-6A85-4DF4-A227-3F141ACFA2A1}"/>
                </a:ext>
              </a:extLst>
            </p:cNvPr>
            <p:cNvSpPr/>
            <p:nvPr/>
          </p:nvSpPr>
          <p:spPr bwMode="auto">
            <a:xfrm>
              <a:off x="2506058" y="3380153"/>
              <a:ext cx="2046967" cy="70632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730">
                  <a:solidFill>
                    <a:srgbClr val="000000"/>
                  </a:solidFill>
                  <a:cs typeface="Segoe UI" pitchFamily="34" charset="0"/>
                </a:rPr>
                <a:t>API Server</a:t>
              </a:r>
              <a:endParaRPr lang="en-US" sz="1730" err="1">
                <a:solidFill>
                  <a:srgbClr val="000000"/>
                </a:solidFill>
                <a:cs typeface="Segoe UI" pitchFamily="34" charset="0"/>
              </a:endParaRPr>
            </a:p>
          </p:txBody>
        </p:sp>
        <p:sp>
          <p:nvSpPr>
            <p:cNvPr id="7" name="Rectangle: Rounded Corners 6">
              <a:extLst>
                <a:ext uri="{FF2B5EF4-FFF2-40B4-BE49-F238E27FC236}">
                  <a16:creationId xmlns:a16="http://schemas.microsoft.com/office/drawing/2014/main" id="{BB8821D0-64AA-4CD4-A109-ED19443F2F9B}"/>
                </a:ext>
              </a:extLst>
            </p:cNvPr>
            <p:cNvSpPr/>
            <p:nvPr/>
          </p:nvSpPr>
          <p:spPr bwMode="auto">
            <a:xfrm>
              <a:off x="852868" y="4290062"/>
              <a:ext cx="2582168"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dirty="0">
                  <a:solidFill>
                    <a:srgbClr val="000000"/>
                  </a:solidFill>
                  <a:cs typeface="Segoe UI" pitchFamily="34" charset="0"/>
                </a:rPr>
                <a:t>kube-controller-manager (replication, namespaces, serviceaccounts,…)</a:t>
              </a:r>
              <a:endParaRPr lang="en-US" sz="1568" dirty="0">
                <a:solidFill>
                  <a:srgbClr val="000000"/>
                </a:solidFill>
                <a:cs typeface="Segoe UI" pitchFamily="34" charset="0"/>
              </a:endParaRPr>
            </a:p>
          </p:txBody>
        </p:sp>
        <p:sp>
          <p:nvSpPr>
            <p:cNvPr id="6" name="Rectangle: Rounded Corners 5">
              <a:extLst>
                <a:ext uri="{FF2B5EF4-FFF2-40B4-BE49-F238E27FC236}">
                  <a16:creationId xmlns:a16="http://schemas.microsoft.com/office/drawing/2014/main" id="{B7C7EE33-C9DB-48D8-A238-EE8A456D0E8A}"/>
                </a:ext>
              </a:extLst>
            </p:cNvPr>
            <p:cNvSpPr/>
            <p:nvPr/>
          </p:nvSpPr>
          <p:spPr bwMode="auto">
            <a:xfrm>
              <a:off x="3650097" y="4293866"/>
              <a:ext cx="227314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scheduler</a:t>
              </a:r>
              <a:endParaRPr lang="en-US" sz="1568" err="1">
                <a:solidFill>
                  <a:srgbClr val="000000"/>
                </a:solidFill>
                <a:cs typeface="Segoe UI" pitchFamily="34" charset="0"/>
              </a:endParaRPr>
            </a:p>
          </p:txBody>
        </p:sp>
      </p:grpSp>
      <p:grpSp>
        <p:nvGrpSpPr>
          <p:cNvPr id="20" name="Group 19">
            <a:extLst>
              <a:ext uri="{FF2B5EF4-FFF2-40B4-BE49-F238E27FC236}">
                <a16:creationId xmlns:a16="http://schemas.microsoft.com/office/drawing/2014/main" id="{F251452B-04D9-4775-90A9-9FCC37B912A0}"/>
              </a:ext>
            </a:extLst>
          </p:cNvPr>
          <p:cNvGrpSpPr/>
          <p:nvPr/>
        </p:nvGrpSpPr>
        <p:grpSpPr>
          <a:xfrm>
            <a:off x="3988618" y="5063281"/>
            <a:ext cx="1549733" cy="1372434"/>
            <a:chOff x="3693972" y="5327270"/>
            <a:chExt cx="1580808" cy="1399954"/>
          </a:xfrm>
        </p:grpSpPr>
        <p:sp>
          <p:nvSpPr>
            <p:cNvPr id="18" name="Cylinder 17">
              <a:extLst>
                <a:ext uri="{FF2B5EF4-FFF2-40B4-BE49-F238E27FC236}">
                  <a16:creationId xmlns:a16="http://schemas.microsoft.com/office/drawing/2014/main" id="{C13ED0FE-015E-4837-AD09-432A4A67E327}"/>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Cylinder 21">
              <a:extLst>
                <a:ext uri="{FF2B5EF4-FFF2-40B4-BE49-F238E27FC236}">
                  <a16:creationId xmlns:a16="http://schemas.microsoft.com/office/drawing/2014/main" id="{6EF18C70-8D1C-4C50-BBD2-E040DAF82103}"/>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Cylinder 22">
              <a:extLst>
                <a:ext uri="{FF2B5EF4-FFF2-40B4-BE49-F238E27FC236}">
                  <a16:creationId xmlns:a16="http://schemas.microsoft.com/office/drawing/2014/main" id="{01F4F2AE-CCC2-46DC-BCD8-CBFF9F2BCAD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961">
                  <a:solidFill>
                    <a:srgbClr val="000000"/>
                  </a:solidFill>
                  <a:ea typeface="Segoe UI" pitchFamily="34" charset="0"/>
                  <a:cs typeface="Segoe UI" pitchFamily="34" charset="0"/>
                </a:rPr>
                <a:t>etcd</a:t>
              </a:r>
              <a:endParaRPr lang="en-US" sz="1961" err="1">
                <a:solidFill>
                  <a:srgbClr val="000000"/>
                </a:solidFill>
                <a:ea typeface="Segoe UI" pitchFamily="34" charset="0"/>
                <a:cs typeface="Segoe UI" pitchFamily="34" charset="0"/>
              </a:endParaRPr>
            </a:p>
          </p:txBody>
        </p:sp>
      </p:grpSp>
      <p:sp>
        <p:nvSpPr>
          <p:cNvPr id="78" name="Freeform 10">
            <a:extLst>
              <a:ext uri="{FF2B5EF4-FFF2-40B4-BE49-F238E27FC236}">
                <a16:creationId xmlns:a16="http://schemas.microsoft.com/office/drawing/2014/main" id="{8C9685F1-F155-4ED3-91F0-5D1FAD0C397B}"/>
              </a:ext>
            </a:extLst>
          </p:cNvPr>
          <p:cNvSpPr>
            <a:spLocks/>
          </p:cNvSpPr>
          <p:nvPr/>
        </p:nvSpPr>
        <p:spPr bwMode="auto">
          <a:xfrm>
            <a:off x="7743646" y="723959"/>
            <a:ext cx="1284081" cy="732490"/>
          </a:xfrm>
          <a:custGeom>
            <a:avLst/>
            <a:gdLst>
              <a:gd name="T0" fmla="*/ 503 w 503"/>
              <a:gd name="T1" fmla="*/ 214 h 284"/>
              <a:gd name="T2" fmla="*/ 435 w 503"/>
              <a:gd name="T3" fmla="*/ 144 h 284"/>
              <a:gd name="T4" fmla="*/ 436 w 503"/>
              <a:gd name="T5" fmla="*/ 130 h 284"/>
              <a:gd name="T6" fmla="*/ 344 w 503"/>
              <a:gd name="T7" fmla="*/ 39 h 284"/>
              <a:gd name="T8" fmla="*/ 295 w 503"/>
              <a:gd name="T9" fmla="*/ 53 h 284"/>
              <a:gd name="T10" fmla="*/ 201 w 503"/>
              <a:gd name="T11" fmla="*/ 0 h 284"/>
              <a:gd name="T12" fmla="*/ 92 w 503"/>
              <a:gd name="T13" fmla="*/ 109 h 284"/>
              <a:gd name="T14" fmla="*/ 88 w 503"/>
              <a:gd name="T15" fmla="*/ 109 h 284"/>
              <a:gd name="T16" fmla="*/ 0 w 503"/>
              <a:gd name="T17" fmla="*/ 197 h 284"/>
              <a:gd name="T18" fmla="*/ 88 w 503"/>
              <a:gd name="T19" fmla="*/ 284 h 284"/>
              <a:gd name="T20" fmla="*/ 433 w 503"/>
              <a:gd name="T21" fmla="*/ 284 h 284"/>
              <a:gd name="T22" fmla="*/ 503 w 503"/>
              <a:gd name="T23" fmla="*/ 2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3" h="284">
                <a:moveTo>
                  <a:pt x="503" y="214"/>
                </a:moveTo>
                <a:cubicBezTo>
                  <a:pt x="503" y="176"/>
                  <a:pt x="472" y="145"/>
                  <a:pt x="435" y="144"/>
                </a:cubicBezTo>
                <a:cubicBezTo>
                  <a:pt x="436" y="140"/>
                  <a:pt x="436" y="135"/>
                  <a:pt x="436" y="130"/>
                </a:cubicBezTo>
                <a:cubicBezTo>
                  <a:pt x="436" y="80"/>
                  <a:pt x="395" y="39"/>
                  <a:pt x="344" y="39"/>
                </a:cubicBezTo>
                <a:cubicBezTo>
                  <a:pt x="326" y="39"/>
                  <a:pt x="309" y="44"/>
                  <a:pt x="295" y="53"/>
                </a:cubicBezTo>
                <a:cubicBezTo>
                  <a:pt x="276" y="21"/>
                  <a:pt x="241" y="0"/>
                  <a:pt x="201" y="0"/>
                </a:cubicBezTo>
                <a:cubicBezTo>
                  <a:pt x="141" y="0"/>
                  <a:pt x="92" y="49"/>
                  <a:pt x="92" y="109"/>
                </a:cubicBezTo>
                <a:cubicBezTo>
                  <a:pt x="91" y="109"/>
                  <a:pt x="89" y="109"/>
                  <a:pt x="88" y="109"/>
                </a:cubicBezTo>
                <a:cubicBezTo>
                  <a:pt x="40" y="109"/>
                  <a:pt x="0" y="148"/>
                  <a:pt x="0" y="197"/>
                </a:cubicBezTo>
                <a:cubicBezTo>
                  <a:pt x="0" y="245"/>
                  <a:pt x="40" y="284"/>
                  <a:pt x="88" y="284"/>
                </a:cubicBezTo>
                <a:cubicBezTo>
                  <a:pt x="433" y="284"/>
                  <a:pt x="433" y="284"/>
                  <a:pt x="433" y="284"/>
                </a:cubicBezTo>
                <a:cubicBezTo>
                  <a:pt x="471" y="284"/>
                  <a:pt x="503" y="253"/>
                  <a:pt x="503" y="214"/>
                </a:cubicBezTo>
              </a:path>
            </a:pathLst>
          </a:cu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r>
              <a:rPr lang="en-US" sz="1372">
                <a:solidFill>
                  <a:srgbClr val="000000"/>
                </a:solidFill>
                <a:cs typeface="Segoe UI" pitchFamily="34" charset="0"/>
              </a:rPr>
              <a:t>Internet</a:t>
            </a:r>
          </a:p>
        </p:txBody>
      </p:sp>
      <p:sp>
        <p:nvSpPr>
          <p:cNvPr id="79" name="Diamond 78">
            <a:extLst>
              <a:ext uri="{FF2B5EF4-FFF2-40B4-BE49-F238E27FC236}">
                <a16:creationId xmlns:a16="http://schemas.microsoft.com/office/drawing/2014/main" id="{133CFEEE-5069-4A0A-B159-CC449D4CF8CA}"/>
              </a:ext>
            </a:extLst>
          </p:cNvPr>
          <p:cNvSpPr/>
          <p:nvPr/>
        </p:nvSpPr>
        <p:spPr>
          <a:xfrm>
            <a:off x="2235465" y="1295839"/>
            <a:ext cx="1869851" cy="885418"/>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r>
              <a:rPr lang="en-US" sz="1372" dirty="0" err="1">
                <a:solidFill>
                  <a:srgbClr val="000000"/>
                </a:solidFill>
                <a:cs typeface="Segoe UI" pitchFamily="34" charset="0"/>
              </a:rPr>
              <a:t>kubectl</a:t>
            </a:r>
            <a:endParaRPr lang="en-US" sz="1372" dirty="0">
              <a:solidFill>
                <a:srgbClr val="000000"/>
              </a:solidFill>
              <a:cs typeface="Segoe UI" pitchFamily="34" charset="0"/>
            </a:endParaRPr>
          </a:p>
        </p:txBody>
      </p:sp>
      <p:grpSp>
        <p:nvGrpSpPr>
          <p:cNvPr id="80" name="Group 79">
            <a:extLst>
              <a:ext uri="{FF2B5EF4-FFF2-40B4-BE49-F238E27FC236}">
                <a16:creationId xmlns:a16="http://schemas.microsoft.com/office/drawing/2014/main" id="{40CBDEAA-F599-4290-9CAE-9B8479BECDB6}"/>
              </a:ext>
            </a:extLst>
          </p:cNvPr>
          <p:cNvGrpSpPr/>
          <p:nvPr/>
        </p:nvGrpSpPr>
        <p:grpSpPr>
          <a:xfrm>
            <a:off x="7086913" y="1551028"/>
            <a:ext cx="4626193" cy="2399606"/>
            <a:chOff x="7119257" y="1394822"/>
            <a:chExt cx="4718958" cy="2447723"/>
          </a:xfrm>
        </p:grpSpPr>
        <p:grpSp>
          <p:nvGrpSpPr>
            <p:cNvPr id="81" name="Group 80">
              <a:extLst>
                <a:ext uri="{FF2B5EF4-FFF2-40B4-BE49-F238E27FC236}">
                  <a16:creationId xmlns:a16="http://schemas.microsoft.com/office/drawing/2014/main" id="{41271028-5720-4EEA-9B56-4AEA8A4EE341}"/>
                </a:ext>
              </a:extLst>
            </p:cNvPr>
            <p:cNvGrpSpPr/>
            <p:nvPr/>
          </p:nvGrpSpPr>
          <p:grpSpPr>
            <a:xfrm>
              <a:off x="7119257" y="1394822"/>
              <a:ext cx="4718958" cy="2447723"/>
              <a:chOff x="7119257" y="1394822"/>
              <a:chExt cx="4718958" cy="2447723"/>
            </a:xfrm>
          </p:grpSpPr>
          <p:grpSp>
            <p:nvGrpSpPr>
              <p:cNvPr id="92" name="Group 91">
                <a:extLst>
                  <a:ext uri="{FF2B5EF4-FFF2-40B4-BE49-F238E27FC236}">
                    <a16:creationId xmlns:a16="http://schemas.microsoft.com/office/drawing/2014/main" id="{7E03637F-24C0-4A82-A9B3-1CE68EB3661C}"/>
                  </a:ext>
                </a:extLst>
              </p:cNvPr>
              <p:cNvGrpSpPr/>
              <p:nvPr/>
            </p:nvGrpSpPr>
            <p:grpSpPr>
              <a:xfrm>
                <a:off x="7119257" y="1394822"/>
                <a:ext cx="4718958" cy="2447723"/>
                <a:chOff x="762792" y="2661152"/>
                <a:chExt cx="5349993" cy="3566901"/>
              </a:xfrm>
            </p:grpSpPr>
            <p:sp>
              <p:nvSpPr>
                <p:cNvPr id="96" name="Freeform: Shape 95">
                  <a:extLst>
                    <a:ext uri="{FF2B5EF4-FFF2-40B4-BE49-F238E27FC236}">
                      <a16:creationId xmlns:a16="http://schemas.microsoft.com/office/drawing/2014/main" id="{0197649E-7049-42A4-8E7E-453B9CBEAD1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endParaRPr lang="en-US" sz="1730">
                    <a:solidFill>
                      <a:schemeClr val="accent1"/>
                    </a:solidFill>
                  </a:endParaRPr>
                </a:p>
              </p:txBody>
            </p:sp>
            <p:sp>
              <p:nvSpPr>
                <p:cNvPr id="97" name="Rectangle 96">
                  <a:extLst>
                    <a:ext uri="{FF2B5EF4-FFF2-40B4-BE49-F238E27FC236}">
                      <a16:creationId xmlns:a16="http://schemas.microsoft.com/office/drawing/2014/main" id="{B7410065-4C88-4B3B-BCC4-5EA787AA222D}"/>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93" name="Rectangle: Rounded Corners 92">
                <a:extLst>
                  <a:ext uri="{FF2B5EF4-FFF2-40B4-BE49-F238E27FC236}">
                    <a16:creationId xmlns:a16="http://schemas.microsoft.com/office/drawing/2014/main" id="{1AA79613-B278-423E-B367-94CAF5AA8E23}"/>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err="1">
                    <a:solidFill>
                      <a:srgbClr val="000000"/>
                    </a:solidFill>
                    <a:cs typeface="Segoe UI" pitchFamily="34" charset="0"/>
                  </a:rPr>
                  <a:t>Kubelet</a:t>
                </a:r>
                <a:endParaRPr lang="en-US" sz="1568" err="1">
                  <a:solidFill>
                    <a:srgbClr val="000000"/>
                  </a:solidFill>
                  <a:cs typeface="Segoe UI" pitchFamily="34" charset="0"/>
                </a:endParaRPr>
              </a:p>
            </p:txBody>
          </p:sp>
          <p:sp>
            <p:nvSpPr>
              <p:cNvPr id="94" name="Rectangle: Rounded Corners 93">
                <a:extLst>
                  <a:ext uri="{FF2B5EF4-FFF2-40B4-BE49-F238E27FC236}">
                    <a16:creationId xmlns:a16="http://schemas.microsoft.com/office/drawing/2014/main" id="{BF367E45-01CE-442F-A325-46A4864C4C1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a:solidFill>
                      <a:srgbClr val="000000"/>
                    </a:solidFill>
                    <a:cs typeface="Segoe UI" pitchFamily="34" charset="0"/>
                  </a:rPr>
                  <a:t>Container Runtime</a:t>
                </a:r>
                <a:endParaRPr lang="en-US" sz="1372" err="1">
                  <a:solidFill>
                    <a:srgbClr val="000000"/>
                  </a:solidFill>
                  <a:cs typeface="Segoe UI" pitchFamily="34" charset="0"/>
                </a:endParaRPr>
              </a:p>
            </p:txBody>
          </p:sp>
          <p:sp>
            <p:nvSpPr>
              <p:cNvPr id="95" name="Rectangle: Rounded Corners 94">
                <a:extLst>
                  <a:ext uri="{FF2B5EF4-FFF2-40B4-BE49-F238E27FC236}">
                    <a16:creationId xmlns:a16="http://schemas.microsoft.com/office/drawing/2014/main" id="{B3883F9B-F898-4842-B9AF-719CEFBE3080}"/>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proxy</a:t>
                </a:r>
                <a:endParaRPr lang="en-US" sz="1568" err="1">
                  <a:solidFill>
                    <a:srgbClr val="000000"/>
                  </a:solidFill>
                  <a:cs typeface="Segoe UI" pitchFamily="34" charset="0"/>
                </a:endParaRPr>
              </a:p>
            </p:txBody>
          </p:sp>
        </p:grpSp>
        <p:grpSp>
          <p:nvGrpSpPr>
            <p:cNvPr id="83" name="Group 82">
              <a:extLst>
                <a:ext uri="{FF2B5EF4-FFF2-40B4-BE49-F238E27FC236}">
                  <a16:creationId xmlns:a16="http://schemas.microsoft.com/office/drawing/2014/main" id="{1EB14975-91AF-490A-999F-B9BD506A0E14}"/>
                </a:ext>
              </a:extLst>
            </p:cNvPr>
            <p:cNvGrpSpPr/>
            <p:nvPr/>
          </p:nvGrpSpPr>
          <p:grpSpPr>
            <a:xfrm>
              <a:off x="7506317" y="2834326"/>
              <a:ext cx="3963231" cy="635793"/>
              <a:chOff x="4871342" y="5604138"/>
              <a:chExt cx="5628073" cy="1009882"/>
            </a:xfrm>
          </p:grpSpPr>
          <p:sp>
            <p:nvSpPr>
              <p:cNvPr id="84" name="Rectangle: Rounded Corners 83">
                <a:extLst>
                  <a:ext uri="{FF2B5EF4-FFF2-40B4-BE49-F238E27FC236}">
                    <a16:creationId xmlns:a16="http://schemas.microsoft.com/office/drawing/2014/main" id="{6438C5E7-DF0A-460F-A46D-1EFD5B98E0E3}"/>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85" name="Rectangle: Rounded Corners 84">
                <a:extLst>
                  <a:ext uri="{FF2B5EF4-FFF2-40B4-BE49-F238E27FC236}">
                    <a16:creationId xmlns:a16="http://schemas.microsoft.com/office/drawing/2014/main" id="{8D4EA45B-33F2-48C2-B260-839ECA530A4B}"/>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86" name="Rectangle: Rounded Corners 85">
                <a:extLst>
                  <a:ext uri="{FF2B5EF4-FFF2-40B4-BE49-F238E27FC236}">
                    <a16:creationId xmlns:a16="http://schemas.microsoft.com/office/drawing/2014/main" id="{D37BCE08-6658-4F27-BDDE-CB788C864655}"/>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87" name="Rectangle: Rounded Corners 86">
                <a:extLst>
                  <a:ext uri="{FF2B5EF4-FFF2-40B4-BE49-F238E27FC236}">
                    <a16:creationId xmlns:a16="http://schemas.microsoft.com/office/drawing/2014/main" id="{D20398D0-A6A0-4A08-9320-04B9C8C8239B}"/>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119" name="Rectangle: Rounded Corners 118">
                <a:extLst>
                  <a:ext uri="{FF2B5EF4-FFF2-40B4-BE49-F238E27FC236}">
                    <a16:creationId xmlns:a16="http://schemas.microsoft.com/office/drawing/2014/main" id="{F32209D4-2352-4A25-AB5A-A5AF8FF69A22}"/>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120" name="Rectangle: Rounded Corners 119">
                <a:extLst>
                  <a:ext uri="{FF2B5EF4-FFF2-40B4-BE49-F238E27FC236}">
                    <a16:creationId xmlns:a16="http://schemas.microsoft.com/office/drawing/2014/main" id="{8FD12F9C-375A-4C21-859B-24CA9FE5E82A}"/>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121" name="Rectangle: Rounded Corners 120">
                <a:extLst>
                  <a:ext uri="{FF2B5EF4-FFF2-40B4-BE49-F238E27FC236}">
                    <a16:creationId xmlns:a16="http://schemas.microsoft.com/office/drawing/2014/main" id="{B094818C-E63F-4F0C-AFB1-1569DFD594C3}"/>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122" name="Rectangle: Rounded Corners 121">
                <a:extLst>
                  <a:ext uri="{FF2B5EF4-FFF2-40B4-BE49-F238E27FC236}">
                    <a16:creationId xmlns:a16="http://schemas.microsoft.com/office/drawing/2014/main" id="{6BA1DD37-84E7-4C5E-BEE7-88CE7F555FC8}"/>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grpSp>
      </p:grpSp>
      <p:grpSp>
        <p:nvGrpSpPr>
          <p:cNvPr id="123" name="Group 122">
            <a:extLst>
              <a:ext uri="{FF2B5EF4-FFF2-40B4-BE49-F238E27FC236}">
                <a16:creationId xmlns:a16="http://schemas.microsoft.com/office/drawing/2014/main" id="{B806F744-D34A-4488-AC96-CFE09CB26AD1}"/>
              </a:ext>
            </a:extLst>
          </p:cNvPr>
          <p:cNvGrpSpPr/>
          <p:nvPr/>
        </p:nvGrpSpPr>
        <p:grpSpPr>
          <a:xfrm>
            <a:off x="7096089" y="4168440"/>
            <a:ext cx="4626193" cy="2399606"/>
            <a:chOff x="7119257" y="1394822"/>
            <a:chExt cx="4718958" cy="2447723"/>
          </a:xfrm>
        </p:grpSpPr>
        <p:grpSp>
          <p:nvGrpSpPr>
            <p:cNvPr id="124" name="Group 123">
              <a:extLst>
                <a:ext uri="{FF2B5EF4-FFF2-40B4-BE49-F238E27FC236}">
                  <a16:creationId xmlns:a16="http://schemas.microsoft.com/office/drawing/2014/main" id="{F8C02792-EEBA-44CF-B90F-D4B12A6738E8}"/>
                </a:ext>
              </a:extLst>
            </p:cNvPr>
            <p:cNvGrpSpPr/>
            <p:nvPr/>
          </p:nvGrpSpPr>
          <p:grpSpPr>
            <a:xfrm>
              <a:off x="7119257" y="1394822"/>
              <a:ext cx="4718958" cy="2447723"/>
              <a:chOff x="7119257" y="1394822"/>
              <a:chExt cx="4718958" cy="2447723"/>
            </a:xfrm>
          </p:grpSpPr>
          <p:grpSp>
            <p:nvGrpSpPr>
              <p:cNvPr id="134" name="Group 133">
                <a:extLst>
                  <a:ext uri="{FF2B5EF4-FFF2-40B4-BE49-F238E27FC236}">
                    <a16:creationId xmlns:a16="http://schemas.microsoft.com/office/drawing/2014/main" id="{C612A1FF-2245-43CE-8EB0-C1A872A8A70C}"/>
                  </a:ext>
                </a:extLst>
              </p:cNvPr>
              <p:cNvGrpSpPr/>
              <p:nvPr/>
            </p:nvGrpSpPr>
            <p:grpSpPr>
              <a:xfrm>
                <a:off x="7119257" y="1394822"/>
                <a:ext cx="4718958" cy="2447723"/>
                <a:chOff x="762792" y="2661152"/>
                <a:chExt cx="5349993" cy="3566901"/>
              </a:xfrm>
            </p:grpSpPr>
            <p:sp>
              <p:nvSpPr>
                <p:cNvPr id="138" name="Freeform: Shape 137">
                  <a:extLst>
                    <a:ext uri="{FF2B5EF4-FFF2-40B4-BE49-F238E27FC236}">
                      <a16:creationId xmlns:a16="http://schemas.microsoft.com/office/drawing/2014/main" id="{1D82F9B5-DA69-4C3C-B98A-72D74B12252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endParaRPr lang="en-US" sz="1730">
                    <a:solidFill>
                      <a:schemeClr val="accent1"/>
                    </a:solidFill>
                  </a:endParaRPr>
                </a:p>
              </p:txBody>
            </p:sp>
            <p:sp>
              <p:nvSpPr>
                <p:cNvPr id="139" name="Rectangle 138">
                  <a:extLst>
                    <a:ext uri="{FF2B5EF4-FFF2-40B4-BE49-F238E27FC236}">
                      <a16:creationId xmlns:a16="http://schemas.microsoft.com/office/drawing/2014/main" id="{AE8FCACF-86A6-406E-9294-48C897BB9758}"/>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35" name="Rectangle: Rounded Corners 134">
                <a:extLst>
                  <a:ext uri="{FF2B5EF4-FFF2-40B4-BE49-F238E27FC236}">
                    <a16:creationId xmlns:a16="http://schemas.microsoft.com/office/drawing/2014/main" id="{0917C401-F8F8-4361-8D09-C6839858E3C8}"/>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err="1">
                    <a:solidFill>
                      <a:srgbClr val="000000"/>
                    </a:solidFill>
                    <a:cs typeface="Segoe UI" pitchFamily="34" charset="0"/>
                  </a:rPr>
                  <a:t>Kubelet</a:t>
                </a:r>
                <a:endParaRPr lang="en-US" sz="1568" err="1">
                  <a:solidFill>
                    <a:srgbClr val="000000"/>
                  </a:solidFill>
                  <a:cs typeface="Segoe UI" pitchFamily="34" charset="0"/>
                </a:endParaRPr>
              </a:p>
            </p:txBody>
          </p:sp>
          <p:sp>
            <p:nvSpPr>
              <p:cNvPr id="136" name="Rectangle: Rounded Corners 135">
                <a:extLst>
                  <a:ext uri="{FF2B5EF4-FFF2-40B4-BE49-F238E27FC236}">
                    <a16:creationId xmlns:a16="http://schemas.microsoft.com/office/drawing/2014/main" id="{FA665957-5B80-4FCF-B892-765776035DB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a:solidFill>
                      <a:srgbClr val="000000"/>
                    </a:solidFill>
                    <a:cs typeface="Segoe UI" pitchFamily="34" charset="0"/>
                  </a:rPr>
                  <a:t>Container Runtime</a:t>
                </a:r>
                <a:endParaRPr lang="en-US" sz="1372" err="1">
                  <a:solidFill>
                    <a:srgbClr val="000000"/>
                  </a:solidFill>
                  <a:cs typeface="Segoe UI" pitchFamily="34" charset="0"/>
                </a:endParaRPr>
              </a:p>
            </p:txBody>
          </p:sp>
          <p:sp>
            <p:nvSpPr>
              <p:cNvPr id="137" name="Rectangle: Rounded Corners 136">
                <a:extLst>
                  <a:ext uri="{FF2B5EF4-FFF2-40B4-BE49-F238E27FC236}">
                    <a16:creationId xmlns:a16="http://schemas.microsoft.com/office/drawing/2014/main" id="{788A3F89-7F1A-4086-845D-A59A98572E7B}"/>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proxy</a:t>
                </a:r>
                <a:endParaRPr lang="en-US" sz="1568" err="1">
                  <a:solidFill>
                    <a:srgbClr val="000000"/>
                  </a:solidFill>
                  <a:cs typeface="Segoe UI" pitchFamily="34" charset="0"/>
                </a:endParaRPr>
              </a:p>
            </p:txBody>
          </p:sp>
        </p:grpSp>
        <p:grpSp>
          <p:nvGrpSpPr>
            <p:cNvPr id="125" name="Group 124">
              <a:extLst>
                <a:ext uri="{FF2B5EF4-FFF2-40B4-BE49-F238E27FC236}">
                  <a16:creationId xmlns:a16="http://schemas.microsoft.com/office/drawing/2014/main" id="{FE458DD3-3CCD-4D96-940C-66600DD25887}"/>
                </a:ext>
              </a:extLst>
            </p:cNvPr>
            <p:cNvGrpSpPr/>
            <p:nvPr/>
          </p:nvGrpSpPr>
          <p:grpSpPr>
            <a:xfrm>
              <a:off x="7506317" y="2834326"/>
              <a:ext cx="3963231" cy="635793"/>
              <a:chOff x="4871342" y="5604138"/>
              <a:chExt cx="5628073" cy="1009882"/>
            </a:xfrm>
          </p:grpSpPr>
          <p:sp>
            <p:nvSpPr>
              <p:cNvPr id="126" name="Rectangle: Rounded Corners 125">
                <a:extLst>
                  <a:ext uri="{FF2B5EF4-FFF2-40B4-BE49-F238E27FC236}">
                    <a16:creationId xmlns:a16="http://schemas.microsoft.com/office/drawing/2014/main" id="{6F851BAA-02C1-4DF7-814F-CECF264EE6E4}"/>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127" name="Rectangle: Rounded Corners 126">
                <a:extLst>
                  <a:ext uri="{FF2B5EF4-FFF2-40B4-BE49-F238E27FC236}">
                    <a16:creationId xmlns:a16="http://schemas.microsoft.com/office/drawing/2014/main" id="{20DAFA71-1FB0-4478-AB49-29A804A5296C}"/>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128" name="Rectangle: Rounded Corners 127">
                <a:extLst>
                  <a:ext uri="{FF2B5EF4-FFF2-40B4-BE49-F238E27FC236}">
                    <a16:creationId xmlns:a16="http://schemas.microsoft.com/office/drawing/2014/main" id="{82172558-9323-424D-8453-6BD277527D4D}"/>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129" name="Rectangle: Rounded Corners 128">
                <a:extLst>
                  <a:ext uri="{FF2B5EF4-FFF2-40B4-BE49-F238E27FC236}">
                    <a16:creationId xmlns:a16="http://schemas.microsoft.com/office/drawing/2014/main" id="{649A288C-E768-422F-97FB-9881782FBB2E}"/>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130" name="Rectangle: Rounded Corners 129">
                <a:extLst>
                  <a:ext uri="{FF2B5EF4-FFF2-40B4-BE49-F238E27FC236}">
                    <a16:creationId xmlns:a16="http://schemas.microsoft.com/office/drawing/2014/main" id="{092EDD6F-DF53-4C1B-AF3A-5EE6C174A55B}"/>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131" name="Rectangle: Rounded Corners 130">
                <a:extLst>
                  <a:ext uri="{FF2B5EF4-FFF2-40B4-BE49-F238E27FC236}">
                    <a16:creationId xmlns:a16="http://schemas.microsoft.com/office/drawing/2014/main" id="{10FB64CC-5E45-4B31-B6DC-8E42F2EDEA03}"/>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132" name="Rectangle: Rounded Corners 131">
                <a:extLst>
                  <a:ext uri="{FF2B5EF4-FFF2-40B4-BE49-F238E27FC236}">
                    <a16:creationId xmlns:a16="http://schemas.microsoft.com/office/drawing/2014/main" id="{A31F7011-CC8D-4EA5-9A92-A1FD3EE935A7}"/>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133" name="Rectangle: Rounded Corners 132">
                <a:extLst>
                  <a:ext uri="{FF2B5EF4-FFF2-40B4-BE49-F238E27FC236}">
                    <a16:creationId xmlns:a16="http://schemas.microsoft.com/office/drawing/2014/main" id="{24F4B92A-433A-4A98-88AB-09BB37F22422}"/>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grpSp>
      </p:grpSp>
      <p:sp>
        <p:nvSpPr>
          <p:cNvPr id="3" name="Speech Bubble: Rectangle 2">
            <a:extLst>
              <a:ext uri="{FF2B5EF4-FFF2-40B4-BE49-F238E27FC236}">
                <a16:creationId xmlns:a16="http://schemas.microsoft.com/office/drawing/2014/main" id="{3F58FF80-A33C-46E3-AE0C-7C40E47D93E8}"/>
              </a:ext>
            </a:extLst>
          </p:cNvPr>
          <p:cNvSpPr/>
          <p:nvPr/>
        </p:nvSpPr>
        <p:spPr bwMode="auto">
          <a:xfrm>
            <a:off x="395509" y="1353718"/>
            <a:ext cx="1802701" cy="947862"/>
          </a:xfrm>
          <a:prstGeom prst="wedgeRectCallout">
            <a:avLst>
              <a:gd name="adj1" fmla="val -21222"/>
              <a:gd name="adj2" fmla="val 72105"/>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568" dirty="0">
                <a:solidFill>
                  <a:schemeClr val="tx1"/>
                </a:solidFill>
                <a:ea typeface="Segoe UI" pitchFamily="34" charset="0"/>
                <a:cs typeface="Segoe UI" pitchFamily="34" charset="0"/>
              </a:rPr>
              <a:t>Master Node manages the  entire cluster</a:t>
            </a:r>
          </a:p>
        </p:txBody>
      </p:sp>
      <p:sp>
        <p:nvSpPr>
          <p:cNvPr id="52" name="Speech Bubble: Rectangle 51">
            <a:extLst>
              <a:ext uri="{FF2B5EF4-FFF2-40B4-BE49-F238E27FC236}">
                <a16:creationId xmlns:a16="http://schemas.microsoft.com/office/drawing/2014/main" id="{2203BB12-F2ED-4F40-AB6F-CA7F1A4309EA}"/>
              </a:ext>
            </a:extLst>
          </p:cNvPr>
          <p:cNvSpPr/>
          <p:nvPr/>
        </p:nvSpPr>
        <p:spPr bwMode="auto">
          <a:xfrm>
            <a:off x="8640078" y="3264610"/>
            <a:ext cx="2202256" cy="947862"/>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568" dirty="0">
                <a:solidFill>
                  <a:schemeClr val="tx1"/>
                </a:solidFill>
                <a:ea typeface="Segoe UI" pitchFamily="34" charset="0"/>
                <a:cs typeface="Segoe UI" pitchFamily="34" charset="0"/>
              </a:rPr>
              <a:t>Worker nodes host containerized workloads</a:t>
            </a:r>
          </a:p>
        </p:txBody>
      </p:sp>
      <p:sp>
        <p:nvSpPr>
          <p:cNvPr id="54" name="Speech Bubble: Rectangle 53">
            <a:extLst>
              <a:ext uri="{FF2B5EF4-FFF2-40B4-BE49-F238E27FC236}">
                <a16:creationId xmlns:a16="http://schemas.microsoft.com/office/drawing/2014/main" id="{E59CD569-EC43-4E2E-B36C-C08B420B639D}"/>
              </a:ext>
            </a:extLst>
          </p:cNvPr>
          <p:cNvSpPr/>
          <p:nvPr/>
        </p:nvSpPr>
        <p:spPr bwMode="auto">
          <a:xfrm>
            <a:off x="8658430" y="4617775"/>
            <a:ext cx="2702433" cy="947862"/>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568" dirty="0">
                <a:solidFill>
                  <a:schemeClr val="tx1"/>
                </a:solidFill>
                <a:ea typeface="Segoe UI" pitchFamily="34" charset="0"/>
                <a:cs typeface="Segoe UI" pitchFamily="34" charset="0"/>
              </a:rPr>
              <a:t>PODs are collections of containers deployed as a single unit</a:t>
            </a:r>
          </a:p>
        </p:txBody>
      </p:sp>
      <p:sp>
        <p:nvSpPr>
          <p:cNvPr id="56" name="Speech Bubble: Rectangle 55">
            <a:extLst>
              <a:ext uri="{FF2B5EF4-FFF2-40B4-BE49-F238E27FC236}">
                <a16:creationId xmlns:a16="http://schemas.microsoft.com/office/drawing/2014/main" id="{7E921B61-FCCE-413D-90BA-7A600420F90C}"/>
              </a:ext>
            </a:extLst>
          </p:cNvPr>
          <p:cNvSpPr/>
          <p:nvPr/>
        </p:nvSpPr>
        <p:spPr bwMode="auto">
          <a:xfrm>
            <a:off x="6037788" y="2852826"/>
            <a:ext cx="1948603" cy="1008232"/>
          </a:xfrm>
          <a:prstGeom prst="wedgeRectCallout">
            <a:avLst>
              <a:gd name="adj1" fmla="val 33210"/>
              <a:gd name="adj2" fmla="val -84800"/>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568" dirty="0">
                <a:solidFill>
                  <a:schemeClr val="tx1"/>
                </a:solidFill>
                <a:cs typeface="Segoe UI" pitchFamily="34" charset="0"/>
              </a:rPr>
              <a:t>Kubelet monitors the Node and PODs</a:t>
            </a:r>
          </a:p>
        </p:txBody>
      </p:sp>
      <p:sp>
        <p:nvSpPr>
          <p:cNvPr id="58" name="Speech Bubble: Rectangle 57">
            <a:extLst>
              <a:ext uri="{FF2B5EF4-FFF2-40B4-BE49-F238E27FC236}">
                <a16:creationId xmlns:a16="http://schemas.microsoft.com/office/drawing/2014/main" id="{DED42878-AAAA-4EF4-ACFB-9ED89A6C1AE9}"/>
              </a:ext>
            </a:extLst>
          </p:cNvPr>
          <p:cNvSpPr/>
          <p:nvPr/>
        </p:nvSpPr>
        <p:spPr bwMode="auto">
          <a:xfrm>
            <a:off x="4164435" y="1292474"/>
            <a:ext cx="2071756" cy="947862"/>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568" dirty="0">
                <a:solidFill>
                  <a:schemeClr val="tx1"/>
                </a:solidFill>
                <a:ea typeface="Segoe UI" pitchFamily="34" charset="0"/>
                <a:cs typeface="Segoe UI" pitchFamily="34" charset="0"/>
              </a:rPr>
              <a:t>Command line utility to manage Kubernetes</a:t>
            </a:r>
          </a:p>
        </p:txBody>
      </p:sp>
      <p:sp>
        <p:nvSpPr>
          <p:cNvPr id="59" name="Speech Bubble: Rectangle 58">
            <a:extLst>
              <a:ext uri="{FF2B5EF4-FFF2-40B4-BE49-F238E27FC236}">
                <a16:creationId xmlns:a16="http://schemas.microsoft.com/office/drawing/2014/main" id="{825F8EB5-26F4-4580-9515-E242AF60F0B4}"/>
              </a:ext>
            </a:extLst>
          </p:cNvPr>
          <p:cNvSpPr/>
          <p:nvPr/>
        </p:nvSpPr>
        <p:spPr bwMode="auto">
          <a:xfrm>
            <a:off x="4153893" y="3064144"/>
            <a:ext cx="2071756" cy="947862"/>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568" dirty="0">
                <a:solidFill>
                  <a:schemeClr val="tx1"/>
                </a:solidFill>
                <a:ea typeface="Segoe UI" pitchFamily="34" charset="0"/>
                <a:cs typeface="Segoe UI" pitchFamily="34" charset="0"/>
              </a:rPr>
              <a:t>Entry point for REST commands to the Master node</a:t>
            </a:r>
          </a:p>
        </p:txBody>
      </p:sp>
      <p:sp>
        <p:nvSpPr>
          <p:cNvPr id="60" name="Speech Bubble: Rectangle 59">
            <a:extLst>
              <a:ext uri="{FF2B5EF4-FFF2-40B4-BE49-F238E27FC236}">
                <a16:creationId xmlns:a16="http://schemas.microsoft.com/office/drawing/2014/main" id="{1C5BB7D0-9710-4D80-A163-D27CC22BF1E0}"/>
              </a:ext>
            </a:extLst>
          </p:cNvPr>
          <p:cNvSpPr/>
          <p:nvPr/>
        </p:nvSpPr>
        <p:spPr bwMode="auto">
          <a:xfrm>
            <a:off x="715789" y="5069848"/>
            <a:ext cx="2071756" cy="947862"/>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568" dirty="0">
                <a:solidFill>
                  <a:schemeClr val="tx1"/>
                </a:solidFill>
                <a:ea typeface="Segoe UI" pitchFamily="34" charset="0"/>
                <a:cs typeface="Segoe UI" pitchFamily="34" charset="0"/>
              </a:rPr>
              <a:t>Handles routine tasks in the cluster</a:t>
            </a:r>
          </a:p>
        </p:txBody>
      </p:sp>
      <p:sp>
        <p:nvSpPr>
          <p:cNvPr id="61" name="Speech Bubble: Rectangle 60">
            <a:extLst>
              <a:ext uri="{FF2B5EF4-FFF2-40B4-BE49-F238E27FC236}">
                <a16:creationId xmlns:a16="http://schemas.microsoft.com/office/drawing/2014/main" id="{88E8D433-E647-4D9D-B408-C0AD322ADDDE}"/>
              </a:ext>
            </a:extLst>
          </p:cNvPr>
          <p:cNvSpPr/>
          <p:nvPr/>
        </p:nvSpPr>
        <p:spPr bwMode="auto">
          <a:xfrm>
            <a:off x="4875569" y="4750969"/>
            <a:ext cx="2071756" cy="947862"/>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568" dirty="0">
                <a:solidFill>
                  <a:schemeClr val="tx1"/>
                </a:solidFill>
                <a:ea typeface="Segoe UI" pitchFamily="34" charset="0"/>
                <a:cs typeface="Segoe UI" pitchFamily="34" charset="0"/>
              </a:rPr>
              <a:t>Deploys containers across the cluster based upon rules</a:t>
            </a:r>
          </a:p>
        </p:txBody>
      </p:sp>
      <p:sp>
        <p:nvSpPr>
          <p:cNvPr id="62" name="Speech Bubble: Rectangle 61">
            <a:extLst>
              <a:ext uri="{FF2B5EF4-FFF2-40B4-BE49-F238E27FC236}">
                <a16:creationId xmlns:a16="http://schemas.microsoft.com/office/drawing/2014/main" id="{8BB87FBB-F1C6-4764-931E-DCAFE5609EB2}"/>
              </a:ext>
            </a:extLst>
          </p:cNvPr>
          <p:cNvSpPr/>
          <p:nvPr/>
        </p:nvSpPr>
        <p:spPr bwMode="auto">
          <a:xfrm>
            <a:off x="2386593" y="5780750"/>
            <a:ext cx="2186010" cy="947862"/>
          </a:xfrm>
          <a:prstGeom prst="wedgeRectCallout">
            <a:avLst>
              <a:gd name="adj1" fmla="val 37502"/>
              <a:gd name="adj2" fmla="val -81169"/>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568" dirty="0">
                <a:solidFill>
                  <a:schemeClr val="tx1"/>
                </a:solidFill>
                <a:ea typeface="Segoe UI" pitchFamily="34" charset="0"/>
                <a:cs typeface="Segoe UI" pitchFamily="34" charset="0"/>
              </a:rPr>
              <a:t>Key-value data store that maintains cluster state</a:t>
            </a:r>
          </a:p>
        </p:txBody>
      </p:sp>
      <p:pic>
        <p:nvPicPr>
          <p:cNvPr id="8" name="Picture 7">
            <a:extLst>
              <a:ext uri="{FF2B5EF4-FFF2-40B4-BE49-F238E27FC236}">
                <a16:creationId xmlns:a16="http://schemas.microsoft.com/office/drawing/2014/main" id="{6DF31567-A2B5-4787-84CF-E3A570A669B4}"/>
              </a:ext>
            </a:extLst>
          </p:cNvPr>
          <p:cNvPicPr>
            <a:picLocks noChangeAspect="1"/>
          </p:cNvPicPr>
          <p:nvPr/>
        </p:nvPicPr>
        <p:blipFill>
          <a:blip r:embed="rId3"/>
          <a:stretch>
            <a:fillRect/>
          </a:stretch>
        </p:blipFill>
        <p:spPr>
          <a:xfrm>
            <a:off x="10509238" y="104995"/>
            <a:ext cx="1298412" cy="1298412"/>
          </a:xfrm>
          <a:prstGeom prst="rect">
            <a:avLst/>
          </a:prstGeom>
        </p:spPr>
      </p:pic>
      <p:sp>
        <p:nvSpPr>
          <p:cNvPr id="55" name="Speech Bubble: Rectangle 54">
            <a:extLst>
              <a:ext uri="{FF2B5EF4-FFF2-40B4-BE49-F238E27FC236}">
                <a16:creationId xmlns:a16="http://schemas.microsoft.com/office/drawing/2014/main" id="{C7813D7D-92F1-45D4-B5CC-248A2FAED86A}"/>
              </a:ext>
            </a:extLst>
          </p:cNvPr>
          <p:cNvSpPr/>
          <p:nvPr/>
        </p:nvSpPr>
        <p:spPr bwMode="auto">
          <a:xfrm>
            <a:off x="9721865" y="675470"/>
            <a:ext cx="2363373" cy="1008232"/>
          </a:xfrm>
          <a:prstGeom prst="wedgeRectCallout">
            <a:avLst>
              <a:gd name="adj1" fmla="val -32631"/>
              <a:gd name="adj2" fmla="val 85472"/>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568" dirty="0">
                <a:solidFill>
                  <a:schemeClr val="tx1"/>
                </a:solidFill>
                <a:cs typeface="Segoe UI" pitchFamily="34" charset="0"/>
              </a:rPr>
              <a:t>Proxies route traffic across nodes and PODS</a:t>
            </a:r>
          </a:p>
        </p:txBody>
      </p:sp>
    </p:spTree>
    <p:extLst>
      <p:ext uri="{BB962C8B-B14F-4D97-AF65-F5344CB8AC3E}">
        <p14:creationId xmlns:p14="http://schemas.microsoft.com/office/powerpoint/2010/main" val="941813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2" grpId="0" animBg="1"/>
      <p:bldP spid="54" grpId="0" animBg="1"/>
      <p:bldP spid="56" grpId="0" animBg="1"/>
      <p:bldP spid="58" grpId="0" animBg="1"/>
      <p:bldP spid="59" grpId="0" animBg="1"/>
      <p:bldP spid="60" grpId="0" animBg="1"/>
      <p:bldP spid="61" grpId="0" animBg="1"/>
      <p:bldP spid="62" grpId="0" animBg="1"/>
      <p:bldP spid="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370E-3652-4819-A7D7-13B3DE8E54B2}"/>
              </a:ext>
            </a:extLst>
          </p:cNvPr>
          <p:cNvSpPr>
            <a:spLocks noGrp="1"/>
          </p:cNvSpPr>
          <p:nvPr>
            <p:ph type="title"/>
          </p:nvPr>
        </p:nvSpPr>
        <p:spPr/>
        <p:txBody>
          <a:bodyPr/>
          <a:lstStyle/>
          <a:p>
            <a:r>
              <a:rPr lang="en-US" dirty="0"/>
              <a:t>How Do You Provision an AKS Cluster?</a:t>
            </a:r>
          </a:p>
        </p:txBody>
      </p:sp>
      <p:sp>
        <p:nvSpPr>
          <p:cNvPr id="3" name="Content Placeholder 2">
            <a:extLst>
              <a:ext uri="{FF2B5EF4-FFF2-40B4-BE49-F238E27FC236}">
                <a16:creationId xmlns:a16="http://schemas.microsoft.com/office/drawing/2014/main" id="{5575B4A6-1215-4511-82F4-309D6E0536CF}"/>
              </a:ext>
            </a:extLst>
          </p:cNvPr>
          <p:cNvSpPr>
            <a:spLocks noGrp="1"/>
          </p:cNvSpPr>
          <p:nvPr>
            <p:ph idx="1"/>
          </p:nvPr>
        </p:nvSpPr>
        <p:spPr>
          <a:xfrm>
            <a:off x="584200" y="1435503"/>
            <a:ext cx="11018520" cy="1465016"/>
          </a:xfrm>
        </p:spPr>
        <p:txBody>
          <a:bodyPr/>
          <a:lstStyle/>
          <a:p>
            <a:r>
              <a:rPr lang="en-US" dirty="0"/>
              <a:t>Azure Portal</a:t>
            </a:r>
          </a:p>
          <a:p>
            <a:r>
              <a:rPr lang="en-US" dirty="0"/>
              <a:t>Azure CLI (Command Line Interface)</a:t>
            </a:r>
          </a:p>
          <a:p>
            <a:r>
              <a:rPr lang="en-US" dirty="0"/>
              <a:t>Azure ARM Script</a:t>
            </a:r>
          </a:p>
        </p:txBody>
      </p:sp>
    </p:spTree>
    <p:extLst>
      <p:ext uri="{BB962C8B-B14F-4D97-AF65-F5344CB8AC3E}">
        <p14:creationId xmlns:p14="http://schemas.microsoft.com/office/powerpoint/2010/main" val="2666660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370E-3652-4819-A7D7-13B3DE8E54B2}"/>
              </a:ext>
            </a:extLst>
          </p:cNvPr>
          <p:cNvSpPr>
            <a:spLocks noGrp="1"/>
          </p:cNvSpPr>
          <p:nvPr>
            <p:ph type="title"/>
          </p:nvPr>
        </p:nvSpPr>
        <p:spPr/>
        <p:txBody>
          <a:bodyPr/>
          <a:lstStyle/>
          <a:p>
            <a:r>
              <a:rPr lang="en-US" dirty="0"/>
              <a:t>How Do You Manage AKS?</a:t>
            </a:r>
          </a:p>
        </p:txBody>
      </p:sp>
      <p:sp>
        <p:nvSpPr>
          <p:cNvPr id="3" name="Content Placeholder 2">
            <a:extLst>
              <a:ext uri="{FF2B5EF4-FFF2-40B4-BE49-F238E27FC236}">
                <a16:creationId xmlns:a16="http://schemas.microsoft.com/office/drawing/2014/main" id="{5575B4A6-1215-4511-82F4-309D6E0536CF}"/>
              </a:ext>
            </a:extLst>
          </p:cNvPr>
          <p:cNvSpPr>
            <a:spLocks noGrp="1"/>
          </p:cNvSpPr>
          <p:nvPr>
            <p:ph idx="1"/>
          </p:nvPr>
        </p:nvSpPr>
        <p:spPr>
          <a:xfrm>
            <a:off x="584200" y="1435503"/>
            <a:ext cx="11018520" cy="4210383"/>
          </a:xfrm>
        </p:spPr>
        <p:txBody>
          <a:bodyPr/>
          <a:lstStyle/>
          <a:p>
            <a:r>
              <a:rPr lang="en-US" sz="1800" dirty="0" err="1"/>
              <a:t>Kubectl</a:t>
            </a:r>
            <a:r>
              <a:rPr lang="en-US" sz="1800" dirty="0"/>
              <a:t> is the official command line utility required to interact the Kubernetes cluster and the resources running upon it:</a:t>
            </a:r>
          </a:p>
          <a:p>
            <a:endParaRPr lang="en-US" sz="1800" dirty="0"/>
          </a:p>
          <a:p>
            <a:endParaRPr lang="en-US" sz="1800" dirty="0"/>
          </a:p>
          <a:p>
            <a:endParaRPr lang="en-US" sz="1800" dirty="0"/>
          </a:p>
          <a:p>
            <a:r>
              <a:rPr lang="en-US" sz="1800" dirty="0"/>
              <a:t>Under the hood, </a:t>
            </a:r>
            <a:r>
              <a:rPr lang="en-US" sz="1800" dirty="0" err="1"/>
              <a:t>Kubectl</a:t>
            </a:r>
            <a:r>
              <a:rPr lang="en-US" sz="1800" dirty="0"/>
              <a:t> connects to the cluster through an underlying API</a:t>
            </a:r>
          </a:p>
          <a:p>
            <a:r>
              <a:rPr lang="en-US" sz="1800" dirty="0"/>
              <a:t>Type of commands include…</a:t>
            </a:r>
          </a:p>
          <a:p>
            <a:r>
              <a:rPr lang="en-US" sz="1800" dirty="0"/>
              <a:t>Generic commands – manage Kubernetes objects</a:t>
            </a:r>
          </a:p>
          <a:p>
            <a:r>
              <a:rPr lang="en-US" sz="1800" dirty="0"/>
              <a:t>Cluster management commands</a:t>
            </a:r>
          </a:p>
          <a:p>
            <a:r>
              <a:rPr lang="en-US" sz="1800" dirty="0"/>
              <a:t>Troubleshooting commands </a:t>
            </a:r>
          </a:p>
          <a:p>
            <a:r>
              <a:rPr lang="en-US" sz="1800" dirty="0"/>
              <a:t>Deployment commands – deployment and scaling</a:t>
            </a:r>
          </a:p>
          <a:p>
            <a:r>
              <a:rPr lang="en-US" sz="1800" dirty="0"/>
              <a:t>Setting commands – configuration values</a:t>
            </a:r>
          </a:p>
          <a:p>
            <a:endParaRPr lang="en-US" sz="1800" dirty="0"/>
          </a:p>
        </p:txBody>
      </p:sp>
      <p:sp>
        <p:nvSpPr>
          <p:cNvPr id="4" name="Rectangle: Rounded Corners 3">
            <a:extLst>
              <a:ext uri="{FF2B5EF4-FFF2-40B4-BE49-F238E27FC236}">
                <a16:creationId xmlns:a16="http://schemas.microsoft.com/office/drawing/2014/main" id="{2BF0C93A-D9A5-471D-9BFE-89A1BFB23A6C}"/>
              </a:ext>
            </a:extLst>
          </p:cNvPr>
          <p:cNvSpPr/>
          <p:nvPr/>
        </p:nvSpPr>
        <p:spPr bwMode="auto">
          <a:xfrm>
            <a:off x="789585" y="2115833"/>
            <a:ext cx="11225047" cy="75043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kubectl</a:t>
            </a:r>
            <a:r>
              <a:rPr lang="en-US" sz="2400" dirty="0">
                <a:gradFill>
                  <a:gsLst>
                    <a:gs pos="0">
                      <a:srgbClr val="FFFFFF"/>
                    </a:gs>
                    <a:gs pos="100000">
                      <a:srgbClr val="FFFFFF"/>
                    </a:gs>
                  </a:gsLst>
                  <a:lin ang="5400000" scaled="0"/>
                </a:gradFill>
                <a:ea typeface="Segoe UI" pitchFamily="34" charset="0"/>
                <a:cs typeface="Segoe UI" pitchFamily="34" charset="0"/>
              </a:rPr>
              <a:t> &lt;command&gt; &lt;</a:t>
            </a:r>
            <a:r>
              <a:rPr lang="en-US" sz="2400" dirty="0" err="1">
                <a:gradFill>
                  <a:gsLst>
                    <a:gs pos="0">
                      <a:srgbClr val="FFFFFF"/>
                    </a:gs>
                    <a:gs pos="100000">
                      <a:srgbClr val="FFFFFF"/>
                    </a:gs>
                  </a:gsLst>
                  <a:lin ang="5400000" scaled="0"/>
                </a:gradFill>
                <a:ea typeface="Segoe UI" pitchFamily="34" charset="0"/>
                <a:cs typeface="Segoe UI" pitchFamily="34" charset="0"/>
              </a:rPr>
              <a:t>kubernetes</a:t>
            </a:r>
            <a:r>
              <a:rPr lang="en-US" sz="2400" dirty="0">
                <a:gradFill>
                  <a:gsLst>
                    <a:gs pos="0">
                      <a:srgbClr val="FFFFFF"/>
                    </a:gs>
                    <a:gs pos="100000">
                      <a:srgbClr val="FFFFFF"/>
                    </a:gs>
                  </a:gsLst>
                  <a:lin ang="5400000" scaled="0"/>
                </a:gradFill>
                <a:ea typeface="Segoe UI" pitchFamily="34" charset="0"/>
                <a:cs typeface="Segoe UI" pitchFamily="34" charset="0"/>
              </a:rPr>
              <a:t> object type&gt; &lt;object name&gt; &lt;flags&gt;</a:t>
            </a:r>
          </a:p>
        </p:txBody>
      </p:sp>
    </p:spTree>
    <p:extLst>
      <p:ext uri="{BB962C8B-B14F-4D97-AF65-F5344CB8AC3E}">
        <p14:creationId xmlns:p14="http://schemas.microsoft.com/office/powerpoint/2010/main" val="2198063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5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5" name="Picture 4" descr="A person wearing glasses&#10;&#10;Description automatically generated">
            <a:extLst>
              <a:ext uri="{FF2B5EF4-FFF2-40B4-BE49-F238E27FC236}">
                <a16:creationId xmlns:a16="http://schemas.microsoft.com/office/drawing/2014/main" id="{5127FF60-B0F1-4973-B70E-4F9D5D838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838" y="450966"/>
            <a:ext cx="1635953" cy="1641656"/>
          </a:xfrm>
          <a:prstGeom prst="ellipse">
            <a:avLst/>
          </a:prstGeom>
          <a:ln w="952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blue and white sign&#10;&#10;Description automatically generated">
            <a:extLst>
              <a:ext uri="{FF2B5EF4-FFF2-40B4-BE49-F238E27FC236}">
                <a16:creationId xmlns:a16="http://schemas.microsoft.com/office/drawing/2014/main" id="{B715E225-3EE4-4F07-8B4E-590C1A889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8418" y="486329"/>
            <a:ext cx="1270065" cy="1270065"/>
          </a:xfrm>
          <a:prstGeom prst="rect">
            <a:avLst/>
          </a:prstGeom>
        </p:spPr>
      </p:pic>
      <p:pic>
        <p:nvPicPr>
          <p:cNvPr id="9" name="Picture 8" descr="A close up of a sign&#10;&#10;Description automatically generated">
            <a:extLst>
              <a:ext uri="{FF2B5EF4-FFF2-40B4-BE49-F238E27FC236}">
                <a16:creationId xmlns:a16="http://schemas.microsoft.com/office/drawing/2014/main" id="{916720CE-F9E9-4A00-866D-1C191E6AF1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1896" y="498742"/>
            <a:ext cx="1270065" cy="1270065"/>
          </a:xfrm>
          <a:prstGeom prst="rect">
            <a:avLst/>
          </a:prstGeom>
        </p:spPr>
      </p:pic>
      <p:sp>
        <p:nvSpPr>
          <p:cNvPr id="11" name="TextBox 10">
            <a:extLst>
              <a:ext uri="{FF2B5EF4-FFF2-40B4-BE49-F238E27FC236}">
                <a16:creationId xmlns:a16="http://schemas.microsoft.com/office/drawing/2014/main" id="{BE42C637-DDB6-4631-8AE0-D070B1412F8A}"/>
              </a:ext>
            </a:extLst>
          </p:cNvPr>
          <p:cNvSpPr txBox="1"/>
          <p:nvPr/>
        </p:nvSpPr>
        <p:spPr>
          <a:xfrm>
            <a:off x="2563366" y="334341"/>
            <a:ext cx="5478545" cy="2311915"/>
          </a:xfrm>
          <a:prstGeom prst="rect">
            <a:avLst/>
          </a:prstGeom>
          <a:noFill/>
        </p:spPr>
        <p:txBody>
          <a:bodyPr wrap="square" rtlCol="0" anchor="t">
            <a:spAutoFit/>
          </a:bodyPr>
          <a:lstStyle/>
          <a:p>
            <a:pPr>
              <a:lnSpc>
                <a:spcPts val="2300"/>
              </a:lnSpc>
            </a:pPr>
            <a:r>
              <a:rPr lang="en-US" sz="2800" b="1" dirty="0">
                <a:solidFill>
                  <a:srgbClr val="C00000"/>
                </a:solidFill>
                <a:effectLst>
                  <a:innerShdw blurRad="63500" dist="50800" dir="2700000">
                    <a:prstClr val="black">
                      <a:alpha val="50000"/>
                    </a:prstClr>
                  </a:innerShdw>
                </a:effectLst>
              </a:rPr>
              <a:t>Tim Oleson</a:t>
            </a:r>
          </a:p>
          <a:p>
            <a:pPr>
              <a:lnSpc>
                <a:spcPts val="2300"/>
              </a:lnSpc>
            </a:pPr>
            <a:r>
              <a:rPr lang="en-US" sz="2400" b="1" dirty="0">
                <a:solidFill>
                  <a:srgbClr val="C00000"/>
                </a:solidFill>
                <a:effectLst>
                  <a:innerShdw blurRad="63500" dist="50800" dir="2700000">
                    <a:prstClr val="black">
                      <a:alpha val="50000"/>
                    </a:prstClr>
                  </a:innerShdw>
                </a:effectLst>
              </a:rPr>
              <a:t>Customer Engineer</a:t>
            </a:r>
          </a:p>
          <a:p>
            <a:r>
              <a:rPr lang="en-US" dirty="0"/>
              <a:t>U.S. Army Retired SFC 24 </a:t>
            </a:r>
            <a:r>
              <a:rPr lang="en-US" b="1" dirty="0" err="1"/>
              <a:t>yrs</a:t>
            </a:r>
            <a:r>
              <a:rPr lang="en-US" dirty="0"/>
              <a:t> </a:t>
            </a:r>
          </a:p>
          <a:p>
            <a:r>
              <a:rPr lang="en-US" dirty="0"/>
              <a:t>Software Engineer 17 </a:t>
            </a:r>
            <a:r>
              <a:rPr lang="en-US" b="1" dirty="0" err="1"/>
              <a:t>yrs</a:t>
            </a:r>
            <a:endParaRPr lang="en-US" b="1" dirty="0"/>
          </a:p>
          <a:p>
            <a:r>
              <a:rPr lang="en-US" dirty="0"/>
              <a:t>Web Developer 20 </a:t>
            </a:r>
            <a:r>
              <a:rPr lang="en-US" b="1" dirty="0" err="1"/>
              <a:t>yrs</a:t>
            </a:r>
            <a:endParaRPr lang="en-US" b="1" dirty="0"/>
          </a:p>
          <a:p>
            <a:r>
              <a:rPr lang="en-US" dirty="0"/>
              <a:t>Aspiring Architect </a:t>
            </a:r>
          </a:p>
          <a:p>
            <a:r>
              <a:rPr lang="en-US" b="1" dirty="0"/>
              <a:t>Family:</a:t>
            </a:r>
            <a:r>
              <a:rPr lang="en-US" dirty="0"/>
              <a:t> Marcela Oleson, Brandy(27), Tomas(17), Anna(7)</a:t>
            </a:r>
          </a:p>
        </p:txBody>
      </p:sp>
      <p:sp>
        <p:nvSpPr>
          <p:cNvPr id="12" name="TextBox 11">
            <a:extLst>
              <a:ext uri="{FF2B5EF4-FFF2-40B4-BE49-F238E27FC236}">
                <a16:creationId xmlns:a16="http://schemas.microsoft.com/office/drawing/2014/main" id="{00017E8E-98EF-4B39-95DA-22E2BF27E0F9}"/>
              </a:ext>
            </a:extLst>
          </p:cNvPr>
          <p:cNvSpPr txBox="1"/>
          <p:nvPr/>
        </p:nvSpPr>
        <p:spPr>
          <a:xfrm>
            <a:off x="718869" y="3286442"/>
            <a:ext cx="11317857" cy="2862322"/>
          </a:xfrm>
          <a:prstGeom prst="rect">
            <a:avLst/>
          </a:prstGeom>
          <a:noFill/>
        </p:spPr>
        <p:txBody>
          <a:bodyPr wrap="square" rtlCol="0" anchor="t">
            <a:spAutoFit/>
          </a:bodyPr>
          <a:lstStyle/>
          <a:p>
            <a:r>
              <a:rPr lang="en-US" b="1" dirty="0"/>
              <a:t>Passions</a:t>
            </a:r>
            <a:r>
              <a:rPr lang="en-US" dirty="0"/>
              <a:t>: Domain Driven Design, Web Development, Object Oriented Design, SOLID Design Principles, Architecture, </a:t>
            </a:r>
          </a:p>
          <a:p>
            <a:r>
              <a:rPr lang="en-US" dirty="0"/>
              <a:t>Art, Photography, Digital Illustration, Bass Fishing and Break Dancing.</a:t>
            </a:r>
          </a:p>
          <a:p>
            <a:r>
              <a:rPr lang="en-US" b="1" dirty="0"/>
              <a:t>Tech:</a:t>
            </a:r>
            <a:r>
              <a:rPr lang="en-US" dirty="0"/>
              <a:t>  Azure PaaS, Cosmos DB(Data Modeling, Gremlin </a:t>
            </a:r>
            <a:r>
              <a:rPr lang="en-US" dirty="0" err="1"/>
              <a:t>Api</a:t>
            </a:r>
            <a:r>
              <a:rPr lang="en-US" dirty="0"/>
              <a:t>(</a:t>
            </a:r>
            <a:r>
              <a:rPr lang="en-US" dirty="0" err="1"/>
              <a:t>graphDb</a:t>
            </a:r>
            <a:r>
              <a:rPr lang="en-US" dirty="0"/>
              <a:t>)) , SQL Developer(Store Procedures, Functions) Azure Monitor(Application Insights), </a:t>
            </a:r>
            <a:r>
              <a:rPr lang="en-US" dirty="0" err="1"/>
              <a:t>Asp.Net</a:t>
            </a:r>
            <a:r>
              <a:rPr lang="en-US" dirty="0"/>
              <a:t>, </a:t>
            </a:r>
            <a:r>
              <a:rPr lang="en-US" dirty="0" err="1"/>
              <a:t>.Net</a:t>
            </a:r>
            <a:r>
              <a:rPr lang="en-US" dirty="0"/>
              <a:t> Core, .NodeJS,  Angular,  </a:t>
            </a:r>
            <a:r>
              <a:rPr lang="en-US" dirty="0" err="1"/>
              <a:t>gRPC</a:t>
            </a:r>
            <a:r>
              <a:rPr lang="en-US" dirty="0"/>
              <a:t>, Dockers, </a:t>
            </a:r>
            <a:r>
              <a:rPr lang="en-US"/>
              <a:t>Azure Kubernetes </a:t>
            </a:r>
            <a:r>
              <a:rPr lang="en-US" dirty="0"/>
              <a:t>Services, Http Restful Web APIs, Azure Service Bus(Message Broker, EventHub), Splunk Integration </a:t>
            </a:r>
          </a:p>
          <a:p>
            <a:r>
              <a:rPr lang="en-US" b="1" dirty="0"/>
              <a:t>Patterns: </a:t>
            </a:r>
            <a:r>
              <a:rPr lang="en-US" dirty="0"/>
              <a:t>MVC, Factory, Microservices, Domain, Transact Script, Table Module</a:t>
            </a:r>
          </a:p>
          <a:p>
            <a:r>
              <a:rPr lang="en-US" b="1" dirty="0"/>
              <a:t>Languages and Scripting: </a:t>
            </a:r>
            <a:r>
              <a:rPr lang="en-US" dirty="0"/>
              <a:t>C#, JavaScript, TypeScript, SQL, </a:t>
            </a:r>
            <a:r>
              <a:rPr lang="en-US" dirty="0" err="1"/>
              <a:t>Linq</a:t>
            </a:r>
            <a:r>
              <a:rPr lang="en-US" dirty="0"/>
              <a:t>, and learning C</a:t>
            </a:r>
          </a:p>
          <a:p>
            <a:r>
              <a:rPr lang="en-US" b="1" dirty="0"/>
              <a:t>Agile Methods: </a:t>
            </a:r>
            <a:r>
              <a:rPr lang="en-US" dirty="0"/>
              <a:t>DevOps, Agile Scrum, Agile Scale, Spec Flow, Unit Testing, Behavioral Driven Design, Git(Distributed Version Control), Team Foundation Version Control (TFVC) (Centralized Version Control)</a:t>
            </a:r>
          </a:p>
          <a:p>
            <a:r>
              <a:rPr lang="en-US" b="1" dirty="0"/>
              <a:t>Heroes</a:t>
            </a:r>
            <a:r>
              <a:rPr lang="en-US" dirty="0"/>
              <a:t>: Ragnar Lodbrok, Batman, Martin Fowler, Uncle Bob, Eric Evans, The Gang of Four</a:t>
            </a:r>
            <a:endParaRPr lang="en-US" dirty="0">
              <a:cs typeface="Calibri"/>
            </a:endParaRPr>
          </a:p>
        </p:txBody>
      </p:sp>
      <p:pic>
        <p:nvPicPr>
          <p:cNvPr id="16" name="Picture 15" descr="A picture containing drawing&#10;&#10;Description automatically generated">
            <a:extLst>
              <a:ext uri="{FF2B5EF4-FFF2-40B4-BE49-F238E27FC236}">
                <a16:creationId xmlns:a16="http://schemas.microsoft.com/office/drawing/2014/main" id="{A6706663-243B-4680-88AC-8FBCE8D3F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973" y="80334"/>
            <a:ext cx="2532617" cy="1337734"/>
          </a:xfrm>
          <a:prstGeom prst="rect">
            <a:avLst/>
          </a:prstGeom>
        </p:spPr>
      </p:pic>
      <p:pic>
        <p:nvPicPr>
          <p:cNvPr id="18" name="Picture 17" descr="A close up of a logo&#10;&#10;Description automatically generated">
            <a:extLst>
              <a:ext uri="{FF2B5EF4-FFF2-40B4-BE49-F238E27FC236}">
                <a16:creationId xmlns:a16="http://schemas.microsoft.com/office/drawing/2014/main" id="{ADE6CBF9-D679-47A2-AC38-683ED02075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1063" y="3374015"/>
            <a:ext cx="193555" cy="193555"/>
          </a:xfrm>
          <a:prstGeom prst="rect">
            <a:avLst/>
          </a:prstGeom>
          <a:effectLst>
            <a:outerShdw blurRad="50800" dist="38100" dir="2700000" algn="tl" rotWithShape="0">
              <a:prstClr val="black">
                <a:alpha val="40000"/>
              </a:prstClr>
            </a:outerShdw>
          </a:effectLst>
        </p:spPr>
      </p:pic>
      <p:pic>
        <p:nvPicPr>
          <p:cNvPr id="19" name="Picture 18" descr="A close up of a logo&#10;&#10;Description automatically generated">
            <a:extLst>
              <a:ext uri="{FF2B5EF4-FFF2-40B4-BE49-F238E27FC236}">
                <a16:creationId xmlns:a16="http://schemas.microsoft.com/office/drawing/2014/main" id="{C2A0211A-40E7-4598-9D6A-5BC01A24DF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1062" y="3943359"/>
            <a:ext cx="193555" cy="193555"/>
          </a:xfrm>
          <a:prstGeom prst="rect">
            <a:avLst/>
          </a:prstGeom>
          <a:effectLst>
            <a:outerShdw blurRad="50800" dist="38100" dir="2700000" algn="tl" rotWithShape="0">
              <a:prstClr val="black">
                <a:alpha val="40000"/>
              </a:prstClr>
            </a:outerShdw>
          </a:effectLst>
        </p:spPr>
      </p:pic>
      <p:pic>
        <p:nvPicPr>
          <p:cNvPr id="20" name="Picture 19" descr="A close up of a logo&#10;&#10;Description automatically generated">
            <a:extLst>
              <a:ext uri="{FF2B5EF4-FFF2-40B4-BE49-F238E27FC236}">
                <a16:creationId xmlns:a16="http://schemas.microsoft.com/office/drawing/2014/main" id="{9418BB79-1BEE-47A9-8C5C-5E816C42B0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1062" y="4748387"/>
            <a:ext cx="193555" cy="193555"/>
          </a:xfrm>
          <a:prstGeom prst="rect">
            <a:avLst/>
          </a:prstGeom>
          <a:effectLst>
            <a:outerShdw blurRad="50800" dist="38100" dir="2700000" algn="tl" rotWithShape="0">
              <a:prstClr val="black">
                <a:alpha val="40000"/>
              </a:prstClr>
            </a:outerShdw>
          </a:effectLst>
        </p:spPr>
      </p:pic>
      <p:pic>
        <p:nvPicPr>
          <p:cNvPr id="21" name="Picture 20" descr="A close up of a logo&#10;&#10;Description automatically generated">
            <a:extLst>
              <a:ext uri="{FF2B5EF4-FFF2-40B4-BE49-F238E27FC236}">
                <a16:creationId xmlns:a16="http://schemas.microsoft.com/office/drawing/2014/main" id="{3A6FDECE-76B8-4153-BABE-73E9943CB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1061" y="5274290"/>
            <a:ext cx="193555" cy="193555"/>
          </a:xfrm>
          <a:prstGeom prst="rect">
            <a:avLst/>
          </a:prstGeom>
          <a:effectLst>
            <a:outerShdw blurRad="50800" dist="38100" dir="2700000" algn="tl" rotWithShape="0">
              <a:prstClr val="black">
                <a:alpha val="40000"/>
              </a:prstClr>
            </a:outerShdw>
          </a:effectLst>
        </p:spPr>
      </p:pic>
      <p:pic>
        <p:nvPicPr>
          <p:cNvPr id="22" name="Picture 21" descr="A close up of a logo&#10;&#10;Description automatically generated">
            <a:extLst>
              <a:ext uri="{FF2B5EF4-FFF2-40B4-BE49-F238E27FC236}">
                <a16:creationId xmlns:a16="http://schemas.microsoft.com/office/drawing/2014/main" id="{B98AB145-3801-452D-888A-EDFE20098C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1061" y="5847968"/>
            <a:ext cx="193555" cy="193555"/>
          </a:xfrm>
          <a:prstGeom prst="rect">
            <a:avLst/>
          </a:prstGeom>
          <a:effectLst>
            <a:outerShdw blurRad="50800" dist="38100" dir="2700000" algn="tl" rotWithShape="0">
              <a:prstClr val="black">
                <a:alpha val="40000"/>
              </a:prstClr>
            </a:outerShdw>
          </a:effectLst>
        </p:spPr>
      </p:pic>
      <p:pic>
        <p:nvPicPr>
          <p:cNvPr id="3" name="Picture 2" descr="A blue and white sign&#10;&#10;Description automatically generated">
            <a:extLst>
              <a:ext uri="{FF2B5EF4-FFF2-40B4-BE49-F238E27FC236}">
                <a16:creationId xmlns:a16="http://schemas.microsoft.com/office/drawing/2014/main" id="{E586418E-025D-47DF-920C-C717ADF7D7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6453" y="465034"/>
            <a:ext cx="1270065" cy="1270065"/>
          </a:xfrm>
          <a:prstGeom prst="rect">
            <a:avLst/>
          </a:prstGeom>
        </p:spPr>
      </p:pic>
      <p:pic>
        <p:nvPicPr>
          <p:cNvPr id="8" name="Picture 7" descr="A picture containing text, sign, blue&#10;&#10;Description automatically generated">
            <a:extLst>
              <a:ext uri="{FF2B5EF4-FFF2-40B4-BE49-F238E27FC236}">
                <a16:creationId xmlns:a16="http://schemas.microsoft.com/office/drawing/2014/main" id="{1210C398-4EDF-4B05-9156-B671840740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3385" y="1715622"/>
            <a:ext cx="1270065" cy="1270065"/>
          </a:xfrm>
          <a:prstGeom prst="rect">
            <a:avLst/>
          </a:prstGeom>
        </p:spPr>
      </p:pic>
    </p:spTree>
    <p:extLst>
      <p:ext uri="{BB962C8B-B14F-4D97-AF65-F5344CB8AC3E}">
        <p14:creationId xmlns:p14="http://schemas.microsoft.com/office/powerpoint/2010/main" val="2219289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1871544"/>
            <a:ext cx="4167887" cy="1661993"/>
          </a:xfrm>
        </p:spPr>
        <p:txBody>
          <a:bodyPr/>
          <a:lstStyle/>
          <a:p>
            <a:r>
              <a:rPr lang="en-US" dirty="0"/>
              <a:t>Demo Provision an AKS Cluster</a:t>
            </a:r>
            <a:br>
              <a:rPr lang="en-US" dirty="0"/>
            </a:br>
            <a:endParaRPr lang="en-US" dirty="0"/>
          </a:p>
        </p:txBody>
      </p:sp>
      <p:sp>
        <p:nvSpPr>
          <p:cNvPr id="4" name="Text Placeholder 3"/>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2410970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588263" y="2979539"/>
            <a:ext cx="4167887" cy="553998"/>
          </a:xfrm>
        </p:spPr>
        <p:txBody>
          <a:bodyPr/>
          <a:lstStyle/>
          <a:p>
            <a:r>
              <a:rPr lang="en-US" dirty="0"/>
              <a:t>Namespaces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558496" y="3993795"/>
            <a:ext cx="4164583" cy="338554"/>
          </a:xfrm>
        </p:spPr>
        <p:txBody>
          <a:bodyPr/>
          <a:lstStyle/>
          <a:p>
            <a:r>
              <a:rPr lang="en-US" dirty="0"/>
              <a:t>Deployments Logically Grouped</a:t>
            </a:r>
          </a:p>
        </p:txBody>
      </p:sp>
    </p:spTree>
    <p:extLst>
      <p:ext uri="{BB962C8B-B14F-4D97-AF65-F5344CB8AC3E}">
        <p14:creationId xmlns:p14="http://schemas.microsoft.com/office/powerpoint/2010/main" val="23058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C641-3381-42AC-AE82-5A91A0982956}"/>
              </a:ext>
            </a:extLst>
          </p:cNvPr>
          <p:cNvSpPr>
            <a:spLocks noGrp="1"/>
          </p:cNvSpPr>
          <p:nvPr>
            <p:ph type="title"/>
          </p:nvPr>
        </p:nvSpPr>
        <p:spPr/>
        <p:txBody>
          <a:bodyPr/>
          <a:lstStyle/>
          <a:p>
            <a:r>
              <a:rPr lang="en-US" dirty="0"/>
              <a:t>Namespaces</a:t>
            </a:r>
            <a:br>
              <a:rPr lang="en-US" dirty="0"/>
            </a:br>
            <a:endParaRPr lang="en-US" dirty="0"/>
          </a:p>
        </p:txBody>
      </p:sp>
      <p:sp>
        <p:nvSpPr>
          <p:cNvPr id="3" name="Text Placeholder 2">
            <a:extLst>
              <a:ext uri="{FF2B5EF4-FFF2-40B4-BE49-F238E27FC236}">
                <a16:creationId xmlns:a16="http://schemas.microsoft.com/office/drawing/2014/main" id="{3CB154ED-B3EE-465A-AB20-03F190AECCA6}"/>
              </a:ext>
            </a:extLst>
          </p:cNvPr>
          <p:cNvSpPr>
            <a:spLocks noGrp="1"/>
          </p:cNvSpPr>
          <p:nvPr>
            <p:ph type="body" sz="quarter" idx="11"/>
          </p:nvPr>
        </p:nvSpPr>
        <p:spPr>
          <a:xfrm>
            <a:off x="266921" y="1187621"/>
            <a:ext cx="6369348" cy="4676665"/>
          </a:xfrm>
        </p:spPr>
        <p:txBody>
          <a:bodyPr/>
          <a:lstStyle/>
          <a:p>
            <a:r>
              <a:rPr lang="en-US" sz="1800" dirty="0"/>
              <a:t>Kubernetes resources, such as pods and Deployments, are logically grouped into a namespace.</a:t>
            </a:r>
          </a:p>
          <a:p>
            <a:endParaRPr lang="en-US" sz="1800" dirty="0"/>
          </a:p>
          <a:p>
            <a:r>
              <a:rPr lang="en-US" sz="1800" dirty="0"/>
              <a:t>These groupings provide a way to logically divide an AKS cluster and restrict access to create, view, or manage resources. </a:t>
            </a:r>
          </a:p>
          <a:p>
            <a:endParaRPr lang="en-US" sz="1800" dirty="0"/>
          </a:p>
          <a:p>
            <a:r>
              <a:rPr lang="en-US" sz="1800" dirty="0"/>
              <a:t>Create namespaces to separate business groups</a:t>
            </a:r>
          </a:p>
          <a:p>
            <a:endParaRPr lang="en-US" sz="1800" dirty="0"/>
          </a:p>
          <a:p>
            <a:r>
              <a:rPr lang="en-US" sz="2400" dirty="0"/>
              <a:t>AKS Cluster Namespace</a:t>
            </a:r>
          </a:p>
          <a:p>
            <a:pPr lvl="1"/>
            <a:r>
              <a:rPr lang="en-US" sz="1100" dirty="0"/>
              <a:t>Default - </a:t>
            </a:r>
            <a:r>
              <a:rPr lang="en-US" sz="1050" b="0" i="0" dirty="0">
                <a:solidFill>
                  <a:srgbClr val="171717"/>
                </a:solidFill>
                <a:effectLst/>
                <a:latin typeface="Segoe UI" panose="020B0502040204020203" pitchFamily="34" charset="0"/>
              </a:rPr>
              <a:t>This namespace is where pods and deployments are created by default when none is provided</a:t>
            </a:r>
          </a:p>
          <a:p>
            <a:pPr lvl="1"/>
            <a:endParaRPr lang="en-US" sz="1050" b="0" i="0" dirty="0">
              <a:solidFill>
                <a:srgbClr val="171717"/>
              </a:solidFill>
              <a:effectLst/>
              <a:latin typeface="Segoe UI" panose="020B0502040204020203" pitchFamily="34" charset="0"/>
            </a:endParaRPr>
          </a:p>
          <a:p>
            <a:pPr lvl="1"/>
            <a:r>
              <a:rPr lang="en-US" sz="1100" dirty="0" err="1"/>
              <a:t>kube</a:t>
            </a:r>
            <a:r>
              <a:rPr lang="en-US" sz="1100" dirty="0"/>
              <a:t>-system - This namespace is where core resources exist, such as network features like DNS and proxy, or the Kubernetes dashboard.</a:t>
            </a:r>
          </a:p>
          <a:p>
            <a:pPr lvl="1"/>
            <a:endParaRPr lang="en-US" sz="1100" dirty="0"/>
          </a:p>
          <a:p>
            <a:pPr lvl="1"/>
            <a:r>
              <a:rPr lang="en-US" sz="1100" dirty="0" err="1"/>
              <a:t>kube</a:t>
            </a:r>
            <a:r>
              <a:rPr lang="en-US" sz="1100" dirty="0"/>
              <a:t>-public - This namespace is typically not used, but can be used for resources to be visible across the whole cluster, and can be viewed by any user.</a:t>
            </a:r>
          </a:p>
          <a:p>
            <a:endParaRPr lang="en-US" sz="1800" dirty="0">
              <a:solidFill>
                <a:srgbClr val="171717"/>
              </a:solidFill>
              <a:latin typeface="Segoe UI" panose="020B0502040204020203" pitchFamily="34" charset="0"/>
            </a:endParaRPr>
          </a:p>
        </p:txBody>
      </p:sp>
      <p:pic>
        <p:nvPicPr>
          <p:cNvPr id="5" name="Picture 4">
            <a:extLst>
              <a:ext uri="{FF2B5EF4-FFF2-40B4-BE49-F238E27FC236}">
                <a16:creationId xmlns:a16="http://schemas.microsoft.com/office/drawing/2014/main" id="{F6130444-8E08-4A91-802B-D9656D1FAF84}"/>
              </a:ext>
            </a:extLst>
          </p:cNvPr>
          <p:cNvPicPr>
            <a:picLocks noChangeAspect="1"/>
          </p:cNvPicPr>
          <p:nvPr/>
        </p:nvPicPr>
        <p:blipFill>
          <a:blip r:embed="rId2"/>
          <a:stretch>
            <a:fillRect/>
          </a:stretch>
        </p:blipFill>
        <p:spPr>
          <a:xfrm>
            <a:off x="7172488" y="1215274"/>
            <a:ext cx="4819192" cy="3228621"/>
          </a:xfrm>
          <a:prstGeom prst="rect">
            <a:avLst/>
          </a:prstGeom>
        </p:spPr>
      </p:pic>
    </p:spTree>
    <p:extLst>
      <p:ext uri="{BB962C8B-B14F-4D97-AF65-F5344CB8AC3E}">
        <p14:creationId xmlns:p14="http://schemas.microsoft.com/office/powerpoint/2010/main" val="3407784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2979539"/>
            <a:ext cx="4167887" cy="553998"/>
          </a:xfrm>
        </p:spPr>
        <p:txBody>
          <a:bodyPr/>
          <a:lstStyle/>
          <a:p>
            <a:r>
              <a:rPr lang="en-US" dirty="0"/>
              <a:t>Pods</a:t>
            </a:r>
          </a:p>
        </p:txBody>
      </p:sp>
      <p:sp>
        <p:nvSpPr>
          <p:cNvPr id="4" name="Text Placeholder 3"/>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1500055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9E03-C30F-464B-A5C3-DAC81860F623}"/>
              </a:ext>
            </a:extLst>
          </p:cNvPr>
          <p:cNvSpPr>
            <a:spLocks noGrp="1"/>
          </p:cNvSpPr>
          <p:nvPr>
            <p:ph type="title"/>
          </p:nvPr>
        </p:nvSpPr>
        <p:spPr/>
        <p:txBody>
          <a:bodyPr/>
          <a:lstStyle/>
          <a:p>
            <a:r>
              <a:rPr lang="en-US" dirty="0"/>
              <a:t>Nodes and node pools</a:t>
            </a:r>
          </a:p>
        </p:txBody>
      </p:sp>
      <p:sp>
        <p:nvSpPr>
          <p:cNvPr id="3" name="Content Placeholder 2">
            <a:extLst>
              <a:ext uri="{FF2B5EF4-FFF2-40B4-BE49-F238E27FC236}">
                <a16:creationId xmlns:a16="http://schemas.microsoft.com/office/drawing/2014/main" id="{82C9D6D9-0141-4FC1-9639-87A88AD85361}"/>
              </a:ext>
            </a:extLst>
          </p:cNvPr>
          <p:cNvSpPr>
            <a:spLocks noGrp="1"/>
          </p:cNvSpPr>
          <p:nvPr>
            <p:ph idx="1"/>
          </p:nvPr>
        </p:nvSpPr>
        <p:spPr>
          <a:xfrm>
            <a:off x="838200" y="1566221"/>
            <a:ext cx="10515600" cy="4351338"/>
          </a:xfrm>
        </p:spPr>
        <p:txBody>
          <a:bodyPr>
            <a:normAutofit/>
          </a:bodyPr>
          <a:lstStyle/>
          <a:p>
            <a:r>
              <a:rPr lang="en-US" dirty="0"/>
              <a:t>AKS Cluster has one or more nodes</a:t>
            </a:r>
          </a:p>
          <a:p>
            <a:r>
              <a:rPr lang="en-US" dirty="0"/>
              <a:t>Nodes run on Azure Virtual Machines(VM)</a:t>
            </a:r>
          </a:p>
          <a:p>
            <a:r>
              <a:rPr lang="en-US" dirty="0"/>
              <a:t>VMs run the Kubernetes nodes components and container runtime:</a:t>
            </a:r>
          </a:p>
          <a:p>
            <a:pPr lvl="1"/>
            <a:r>
              <a:rPr lang="en-US" dirty="0"/>
              <a:t>The </a:t>
            </a:r>
            <a:r>
              <a:rPr lang="en-US" dirty="0" err="1"/>
              <a:t>kubelet</a:t>
            </a:r>
            <a:r>
              <a:rPr lang="en-US" dirty="0"/>
              <a:t> is the Kubernetes agent</a:t>
            </a:r>
          </a:p>
          <a:p>
            <a:pPr lvl="1"/>
            <a:r>
              <a:rPr lang="en-US" dirty="0"/>
              <a:t>Virtual networking is handled by the </a:t>
            </a:r>
            <a:r>
              <a:rPr lang="en-US" dirty="0" err="1"/>
              <a:t>kube</a:t>
            </a:r>
            <a:r>
              <a:rPr lang="en-US" dirty="0"/>
              <a:t>-proxy on each node</a:t>
            </a:r>
          </a:p>
          <a:p>
            <a:pPr lvl="1"/>
            <a:r>
              <a:rPr lang="en-US" dirty="0"/>
              <a:t>The container runtime for containers to run(Moby)</a:t>
            </a:r>
          </a:p>
          <a:p>
            <a:pPr marL="0" indent="0">
              <a:buNone/>
            </a:pPr>
            <a:endParaRPr lang="en-US" dirty="0"/>
          </a:p>
        </p:txBody>
      </p:sp>
      <p:pic>
        <p:nvPicPr>
          <p:cNvPr id="9" name="Picture 8">
            <a:extLst>
              <a:ext uri="{FF2B5EF4-FFF2-40B4-BE49-F238E27FC236}">
                <a16:creationId xmlns:a16="http://schemas.microsoft.com/office/drawing/2014/main" id="{0B1C5EB3-5C91-4C42-BE54-7BCF19CCCE1D}"/>
              </a:ext>
            </a:extLst>
          </p:cNvPr>
          <p:cNvPicPr>
            <a:picLocks noChangeAspect="1"/>
          </p:cNvPicPr>
          <p:nvPr/>
        </p:nvPicPr>
        <p:blipFill>
          <a:blip r:embed="rId2"/>
          <a:stretch>
            <a:fillRect/>
          </a:stretch>
        </p:blipFill>
        <p:spPr>
          <a:xfrm>
            <a:off x="752498" y="4269778"/>
            <a:ext cx="9351073" cy="2313275"/>
          </a:xfrm>
          <a:prstGeom prst="rect">
            <a:avLst/>
          </a:prstGeom>
        </p:spPr>
      </p:pic>
    </p:spTree>
    <p:extLst>
      <p:ext uri="{BB962C8B-B14F-4D97-AF65-F5344CB8AC3E}">
        <p14:creationId xmlns:p14="http://schemas.microsoft.com/office/powerpoint/2010/main" val="351836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9E03-C30F-464B-A5C3-DAC81860F623}"/>
              </a:ext>
            </a:extLst>
          </p:cNvPr>
          <p:cNvSpPr>
            <a:spLocks noGrp="1"/>
          </p:cNvSpPr>
          <p:nvPr>
            <p:ph type="title"/>
          </p:nvPr>
        </p:nvSpPr>
        <p:spPr/>
        <p:txBody>
          <a:bodyPr/>
          <a:lstStyle/>
          <a:p>
            <a:r>
              <a:rPr lang="en-US" dirty="0"/>
              <a:t>What are Pods?</a:t>
            </a:r>
          </a:p>
        </p:txBody>
      </p:sp>
      <p:sp>
        <p:nvSpPr>
          <p:cNvPr id="3" name="Content Placeholder 2">
            <a:extLst>
              <a:ext uri="{FF2B5EF4-FFF2-40B4-BE49-F238E27FC236}">
                <a16:creationId xmlns:a16="http://schemas.microsoft.com/office/drawing/2014/main" id="{82C9D6D9-0141-4FC1-9639-87A88AD85361}"/>
              </a:ext>
            </a:extLst>
          </p:cNvPr>
          <p:cNvSpPr>
            <a:spLocks noGrp="1"/>
          </p:cNvSpPr>
          <p:nvPr>
            <p:ph idx="1"/>
          </p:nvPr>
        </p:nvSpPr>
        <p:spPr>
          <a:xfrm>
            <a:off x="838200" y="1566221"/>
            <a:ext cx="10515600" cy="4351338"/>
          </a:xfrm>
        </p:spPr>
        <p:txBody>
          <a:bodyPr>
            <a:normAutofit lnSpcReduction="10000"/>
          </a:bodyPr>
          <a:lstStyle/>
          <a:p>
            <a:r>
              <a:rPr lang="en-US" sz="2600" dirty="0"/>
              <a:t>The POD is smallest building block in Kubernetes…</a:t>
            </a:r>
          </a:p>
          <a:p>
            <a:pPr lvl="1"/>
            <a:r>
              <a:rPr lang="en-US" sz="1900" dirty="0"/>
              <a:t>A collection of co-located containers and volumes</a:t>
            </a:r>
          </a:p>
          <a:p>
            <a:pPr lvl="1"/>
            <a:r>
              <a:rPr lang="en-US" sz="1900" dirty="0"/>
              <a:t>Running in the same execution environment</a:t>
            </a:r>
          </a:p>
          <a:p>
            <a:pPr lvl="1"/>
            <a:r>
              <a:rPr lang="en-US" sz="1900" dirty="0"/>
              <a:t>Managed as a single atomic unit</a:t>
            </a:r>
          </a:p>
          <a:p>
            <a:r>
              <a:rPr lang="en-US" sz="2600" dirty="0"/>
              <a:t>You never directly run a container, instead you run a POD</a:t>
            </a:r>
          </a:p>
          <a:p>
            <a:r>
              <a:rPr lang="en-US" sz="2600" dirty="0"/>
              <a:t>Apps running in a POD share the same IP, port and communicate using native inter-process communication channels </a:t>
            </a:r>
          </a:p>
          <a:p>
            <a:r>
              <a:rPr lang="en-US" sz="2600" dirty="0"/>
              <a:t>Pods are immutable - if a change is made to a pod definition, a new pod is created, and the old pod is deleted</a:t>
            </a:r>
          </a:p>
          <a:p>
            <a:r>
              <a:rPr lang="en-US" sz="2600" dirty="0"/>
              <a:t>PODs are identified using labels (key-value pairs)… </a:t>
            </a:r>
          </a:p>
          <a:p>
            <a:pPr lvl="1"/>
            <a:r>
              <a:rPr lang="en-US" sz="1900" dirty="0"/>
              <a:t>app=voting-app; tier= frontend</a:t>
            </a:r>
          </a:p>
          <a:p>
            <a:endParaRPr lang="en-US" dirty="0"/>
          </a:p>
        </p:txBody>
      </p:sp>
    </p:spTree>
    <p:extLst>
      <p:ext uri="{BB962C8B-B14F-4D97-AF65-F5344CB8AC3E}">
        <p14:creationId xmlns:p14="http://schemas.microsoft.com/office/powerpoint/2010/main" val="2738390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69241" y="2567695"/>
            <a:ext cx="5083983" cy="2680614"/>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961"/>
                  <a:t>Master node</a:t>
                </a:r>
                <a:endParaRPr lang="en-US" sz="1961"/>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730">
                  <a:solidFill>
                    <a:srgbClr val="000000"/>
                  </a:solidFill>
                  <a:cs typeface="Segoe UI" pitchFamily="34" charset="0"/>
                </a:rPr>
                <a:t>API Server</a:t>
              </a:r>
              <a:endParaRPr lang="en-US" sz="1730" err="1">
                <a:solidFill>
                  <a:srgbClr val="000000"/>
                </a:solidFill>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controller</a:t>
              </a:r>
              <a:r>
                <a:rPr lang="tr-TR" sz="1568">
                  <a:solidFill>
                    <a:srgbClr val="000000"/>
                  </a:solidFill>
                  <a:cs typeface="Segoe UI" pitchFamily="34" charset="0"/>
                </a:rPr>
                <a:t>-</a:t>
              </a:r>
              <a:r>
                <a:rPr lang="tr-TR" sz="1568" err="1">
                  <a:solidFill>
                    <a:srgbClr val="000000"/>
                  </a:solidFill>
                  <a:cs typeface="Segoe UI" pitchFamily="34" charset="0"/>
                </a:rPr>
                <a:t>manager</a:t>
              </a:r>
              <a:endParaRPr lang="en-US" sz="1568" err="1">
                <a:solidFill>
                  <a:srgbClr val="000000"/>
                </a:solidFill>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scheduler</a:t>
              </a:r>
              <a:endParaRPr lang="en-US" sz="1568" err="1">
                <a:solidFill>
                  <a:srgbClr val="000000"/>
                </a:solidFill>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389312" y="5405878"/>
            <a:ext cx="1549733" cy="137243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961">
                  <a:solidFill>
                    <a:srgbClr val="000000"/>
                  </a:solidFill>
                  <a:ea typeface="Segoe UI" pitchFamily="34" charset="0"/>
                  <a:cs typeface="Segoe UI" pitchFamily="34" charset="0"/>
                </a:rPr>
                <a:t>etcd</a:t>
              </a:r>
              <a:endParaRPr lang="en-US" sz="1961" err="1">
                <a:solidFill>
                  <a:srgbClr val="000000"/>
                </a:solidFill>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55071" y="1073033"/>
            <a:ext cx="1869851" cy="885418"/>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r>
              <a:rPr lang="en-US" sz="1372" dirty="0" err="1">
                <a:solidFill>
                  <a:srgbClr val="000000"/>
                </a:solidFill>
                <a:cs typeface="Segoe UI" pitchFamily="34" charset="0"/>
              </a:rPr>
              <a:t>kubectl</a:t>
            </a:r>
            <a:endParaRPr lang="en-US" sz="1372" dirty="0">
              <a:solidFill>
                <a:srgbClr val="000000"/>
              </a:solidFill>
              <a:cs typeface="Segoe UI" pitchFamily="34" charset="0"/>
            </a:endParaRP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7" idx="2"/>
            <a:endCxn id="8" idx="0"/>
          </p:cNvCxnSpPr>
          <p:nvPr/>
        </p:nvCxnSpPr>
        <p:spPr>
          <a:xfrm flipH="1">
            <a:off x="1386818" y="1958450"/>
            <a:ext cx="3178" cy="1206023"/>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6B8C659-5DA5-4324-874D-F6728A3993FA}"/>
              </a:ext>
            </a:extLst>
          </p:cNvPr>
          <p:cNvSpPr txBox="1"/>
          <p:nvPr/>
        </p:nvSpPr>
        <p:spPr>
          <a:xfrm>
            <a:off x="1382988" y="1997277"/>
            <a:ext cx="5336369"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solidFill>
                  <a:srgbClr val="000000"/>
                </a:solidFill>
              </a:rPr>
              <a:t>Instruct the Master node to provision </a:t>
            </a:r>
            <a:r>
              <a:rPr lang="tr-TR" sz="1568" dirty="0">
                <a:solidFill>
                  <a:srgbClr val="000000"/>
                </a:solidFill>
              </a:rPr>
              <a:t>2 replicas of a pod</a:t>
            </a:r>
            <a:endParaRPr lang="en-US" sz="1568" dirty="0">
              <a:solidFill>
                <a:srgbClr val="000000"/>
              </a:solidFill>
            </a:endParaRP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086913" y="1551028"/>
            <a:ext cx="4626193" cy="2399606"/>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err="1">
                  <a:solidFill>
                    <a:srgbClr val="000000"/>
                  </a:solidFill>
                  <a:cs typeface="Segoe UI" pitchFamily="34" charset="0"/>
                </a:rPr>
                <a:t>Kubelet</a:t>
              </a:r>
              <a:endParaRPr lang="en-US" sz="1568" err="1">
                <a:solidFill>
                  <a:srgbClr val="000000"/>
                </a:solidFill>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a:solidFill>
                    <a:srgbClr val="000000"/>
                  </a:solidFill>
                  <a:cs typeface="Segoe UI" pitchFamily="34" charset="0"/>
                </a:rPr>
                <a:t>Container Runtime</a:t>
              </a:r>
              <a:endParaRPr lang="en-US" sz="1372" err="1">
                <a:solidFill>
                  <a:srgbClr val="000000"/>
                </a:solidFill>
                <a:cs typeface="Segoe UI" pitchFamily="34" charset="0"/>
              </a:endParaRPr>
            </a:p>
          </p:txBody>
        </p:sp>
      </p:grpSp>
      <p:cxnSp>
        <p:nvCxnSpPr>
          <p:cNvPr id="46" name="Straight Arrow Connector 45">
            <a:extLst>
              <a:ext uri="{FF2B5EF4-FFF2-40B4-BE49-F238E27FC236}">
                <a16:creationId xmlns:a16="http://schemas.microsoft.com/office/drawing/2014/main" id="{77B803FA-4F01-43E0-97B0-B62985C7037B}"/>
              </a:ext>
            </a:extLst>
          </p:cNvPr>
          <p:cNvCxnSpPr>
            <a:cxnSpLocks/>
            <a:stCxn id="8" idx="2"/>
          </p:cNvCxnSpPr>
          <p:nvPr/>
        </p:nvCxnSpPr>
        <p:spPr>
          <a:xfrm>
            <a:off x="1386818" y="3825537"/>
            <a:ext cx="1889488" cy="1580342"/>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2B02151-D633-4365-A123-F6A3D8A61EC6}"/>
              </a:ext>
            </a:extLst>
          </p:cNvPr>
          <p:cNvSpPr txBox="1"/>
          <p:nvPr/>
        </p:nvSpPr>
        <p:spPr>
          <a:xfrm>
            <a:off x="991054" y="5372266"/>
            <a:ext cx="2583977" cy="772419"/>
          </a:xfrm>
          <a:prstGeom prst="rect">
            <a:avLst/>
          </a:prstGeom>
          <a:noFill/>
        </p:spPr>
        <p:txBody>
          <a:bodyPr wrap="square" lIns="179285" tIns="143428" rIns="179285" bIns="143428" rtlCol="0">
            <a:spAutoFit/>
          </a:bodyPr>
          <a:lstStyle/>
          <a:p>
            <a:pPr>
              <a:spcAft>
                <a:spcPts val="588"/>
              </a:spcAft>
            </a:pPr>
            <a:r>
              <a:rPr lang="tr-TR" sz="1568" dirty="0">
                <a:solidFill>
                  <a:srgbClr val="000000"/>
                </a:solidFill>
              </a:rPr>
              <a:t>Store</a:t>
            </a:r>
            <a:r>
              <a:rPr lang="en-US" sz="1568" dirty="0">
                <a:solidFill>
                  <a:srgbClr val="000000"/>
                </a:solidFill>
              </a:rPr>
              <a:t>s</a:t>
            </a:r>
            <a:r>
              <a:rPr lang="tr-TR" sz="1568" dirty="0">
                <a:solidFill>
                  <a:srgbClr val="000000"/>
                </a:solidFill>
              </a:rPr>
              <a:t> pod spec</a:t>
            </a:r>
            <a:r>
              <a:rPr lang="en-US" sz="1568" dirty="0" err="1">
                <a:solidFill>
                  <a:srgbClr val="000000"/>
                </a:solidFill>
              </a:rPr>
              <a:t>ification</a:t>
            </a:r>
            <a:r>
              <a:rPr lang="en-US" sz="1568" dirty="0">
                <a:solidFill>
                  <a:srgbClr val="000000"/>
                </a:solidFill>
              </a:rPr>
              <a:t> in </a:t>
            </a:r>
            <a:r>
              <a:rPr lang="en-US" sz="1568" dirty="0" err="1">
                <a:solidFill>
                  <a:srgbClr val="000000"/>
                </a:solidFill>
              </a:rPr>
              <a:t>etcd</a:t>
            </a:r>
            <a:r>
              <a:rPr lang="en-US" sz="1568" dirty="0">
                <a:solidFill>
                  <a:srgbClr val="000000"/>
                </a:solidFill>
              </a:rPr>
              <a:t> data store </a:t>
            </a:r>
          </a:p>
        </p:txBody>
      </p:sp>
      <p:grpSp>
        <p:nvGrpSpPr>
          <p:cNvPr id="53" name="Group 52">
            <a:extLst>
              <a:ext uri="{FF2B5EF4-FFF2-40B4-BE49-F238E27FC236}">
                <a16:creationId xmlns:a16="http://schemas.microsoft.com/office/drawing/2014/main" id="{2060B392-5957-48BA-ACB5-CC4201F73E66}"/>
              </a:ext>
            </a:extLst>
          </p:cNvPr>
          <p:cNvGrpSpPr/>
          <p:nvPr/>
        </p:nvGrpSpPr>
        <p:grpSpPr>
          <a:xfrm>
            <a:off x="7151584" y="4207551"/>
            <a:ext cx="4626193" cy="2399606"/>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2</a:t>
                </a:r>
                <a:endParaRPr lang="en-US" sz="1730">
                  <a:solidFill>
                    <a:schemeClr val="accent1"/>
                  </a:solidFill>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err="1">
                  <a:solidFill>
                    <a:srgbClr val="000000"/>
                  </a:solidFill>
                  <a:cs typeface="Segoe UI" pitchFamily="34" charset="0"/>
                </a:rPr>
                <a:t>Kubelet</a:t>
              </a:r>
              <a:endParaRPr lang="en-US" sz="1568" err="1">
                <a:solidFill>
                  <a:srgbClr val="000000"/>
                </a:solidFill>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a:solidFill>
                    <a:srgbClr val="000000"/>
                  </a:solidFill>
                  <a:cs typeface="Segoe UI" pitchFamily="34" charset="0"/>
                </a:rPr>
                <a:t>Container Runtime</a:t>
              </a:r>
              <a:endParaRPr lang="en-US" sz="1372" err="1">
                <a:solidFill>
                  <a:srgbClr val="000000"/>
                </a:solidFill>
                <a:cs typeface="Segoe UI" pitchFamily="34" charset="0"/>
              </a:endParaRPr>
            </a:p>
          </p:txBody>
        </p:sp>
      </p:grpSp>
    </p:spTree>
    <p:extLst>
      <p:ext uri="{BB962C8B-B14F-4D97-AF65-F5344CB8AC3E}">
        <p14:creationId xmlns:p14="http://schemas.microsoft.com/office/powerpoint/2010/main" val="1910341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69241" y="2567695"/>
            <a:ext cx="5083983" cy="2680614"/>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961"/>
                  <a:t>Master node</a:t>
                </a:r>
                <a:endParaRPr lang="en-US" sz="1961"/>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730">
                  <a:solidFill>
                    <a:srgbClr val="000000"/>
                  </a:solidFill>
                  <a:cs typeface="Segoe UI" pitchFamily="34" charset="0"/>
                </a:rPr>
                <a:t>API Server</a:t>
              </a:r>
              <a:endParaRPr lang="en-US" sz="1730" err="1">
                <a:solidFill>
                  <a:srgbClr val="000000"/>
                </a:solidFill>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controller</a:t>
              </a:r>
              <a:r>
                <a:rPr lang="tr-TR" sz="1568">
                  <a:solidFill>
                    <a:srgbClr val="000000"/>
                  </a:solidFill>
                  <a:cs typeface="Segoe UI" pitchFamily="34" charset="0"/>
                </a:rPr>
                <a:t>-</a:t>
              </a:r>
              <a:r>
                <a:rPr lang="tr-TR" sz="1568" err="1">
                  <a:solidFill>
                    <a:srgbClr val="000000"/>
                  </a:solidFill>
                  <a:cs typeface="Segoe UI" pitchFamily="34" charset="0"/>
                </a:rPr>
                <a:t>manager</a:t>
              </a:r>
              <a:endParaRPr lang="en-US" sz="1568" err="1">
                <a:solidFill>
                  <a:srgbClr val="000000"/>
                </a:solidFill>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scheduler</a:t>
              </a:r>
              <a:endParaRPr lang="en-US" sz="1568" err="1">
                <a:solidFill>
                  <a:srgbClr val="000000"/>
                </a:solidFill>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389312" y="5405878"/>
            <a:ext cx="1549733" cy="137243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961">
                  <a:solidFill>
                    <a:srgbClr val="000000"/>
                  </a:solidFill>
                  <a:ea typeface="Segoe UI" pitchFamily="34" charset="0"/>
                  <a:cs typeface="Segoe UI" pitchFamily="34" charset="0"/>
                </a:rPr>
                <a:t>etcd</a:t>
              </a:r>
              <a:endParaRPr lang="en-US" sz="1961" err="1">
                <a:solidFill>
                  <a:srgbClr val="000000"/>
                </a:solidFill>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55071" y="1073033"/>
            <a:ext cx="1869851" cy="885418"/>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r>
              <a:rPr lang="en-US" sz="1372" dirty="0" err="1">
                <a:solidFill>
                  <a:srgbClr val="000000"/>
                </a:solidFill>
                <a:cs typeface="Segoe UI" pitchFamily="34" charset="0"/>
              </a:rPr>
              <a:t>kubectl</a:t>
            </a:r>
            <a:endParaRPr lang="en-US" sz="1372" dirty="0">
              <a:solidFill>
                <a:srgbClr val="000000"/>
              </a:solidFill>
              <a:cs typeface="Segoe UI" pitchFamily="34" charset="0"/>
            </a:endParaRP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0" idx="2"/>
          </p:cNvCxnSpPr>
          <p:nvPr/>
        </p:nvCxnSpPr>
        <p:spPr>
          <a:xfrm>
            <a:off x="4051173" y="4670301"/>
            <a:ext cx="0" cy="716410"/>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37CA512-56B6-4C35-A3E3-12012321FE08}"/>
              </a:ext>
            </a:extLst>
          </p:cNvPr>
          <p:cNvGrpSpPr/>
          <p:nvPr/>
        </p:nvGrpSpPr>
        <p:grpSpPr>
          <a:xfrm>
            <a:off x="7086913" y="1551028"/>
            <a:ext cx="4626193" cy="2399606"/>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err="1">
                  <a:solidFill>
                    <a:srgbClr val="000000"/>
                  </a:solidFill>
                  <a:cs typeface="Segoe UI" pitchFamily="34" charset="0"/>
                </a:rPr>
                <a:t>Kubelet</a:t>
              </a:r>
              <a:endParaRPr lang="en-US" sz="1568" err="1">
                <a:solidFill>
                  <a:srgbClr val="000000"/>
                </a:solidFill>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a:solidFill>
                    <a:srgbClr val="000000"/>
                  </a:solidFill>
                  <a:cs typeface="Segoe UI" pitchFamily="34" charset="0"/>
                </a:rPr>
                <a:t>Container Runtime</a:t>
              </a:r>
              <a:endParaRPr lang="en-US" sz="1372" err="1">
                <a:solidFill>
                  <a:srgbClr val="000000"/>
                </a:solidFill>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151584" y="4207551"/>
            <a:ext cx="4626193" cy="2399606"/>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2</a:t>
                </a:r>
                <a:endParaRPr lang="en-US" sz="1730">
                  <a:solidFill>
                    <a:schemeClr val="accent1"/>
                  </a:solidFill>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err="1">
                  <a:solidFill>
                    <a:srgbClr val="000000"/>
                  </a:solidFill>
                  <a:cs typeface="Segoe UI" pitchFamily="34" charset="0"/>
                </a:rPr>
                <a:t>Kubelet</a:t>
              </a:r>
              <a:endParaRPr lang="en-US" sz="1568" err="1">
                <a:solidFill>
                  <a:srgbClr val="000000"/>
                </a:solidFill>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a:solidFill>
                    <a:srgbClr val="000000"/>
                  </a:solidFill>
                  <a:cs typeface="Segoe UI" pitchFamily="34" charset="0"/>
                </a:rPr>
                <a:t>Container Runtime</a:t>
              </a:r>
              <a:endParaRPr lang="en-US" sz="1372" err="1">
                <a:solidFill>
                  <a:srgbClr val="000000"/>
                </a:solidFill>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085306" y="4602951"/>
            <a:ext cx="1796399" cy="724143"/>
          </a:xfrm>
          <a:prstGeom prst="rect">
            <a:avLst/>
          </a:prstGeom>
          <a:noFill/>
        </p:spPr>
        <p:txBody>
          <a:bodyPr wrap="square" lIns="179285" tIns="143428" rIns="179285" bIns="143428" rtlCol="0">
            <a:spAutoFit/>
          </a:bodyPr>
          <a:lstStyle/>
          <a:p>
            <a:pPr>
              <a:lnSpc>
                <a:spcPct val="90000"/>
              </a:lnSpc>
              <a:spcAft>
                <a:spcPts val="588"/>
              </a:spcAft>
            </a:pPr>
            <a:r>
              <a:rPr lang="tr-TR" sz="1568" dirty="0">
                <a:solidFill>
                  <a:srgbClr val="000000"/>
                </a:solidFill>
              </a:rPr>
              <a:t>Assign</a:t>
            </a:r>
            <a:r>
              <a:rPr lang="en-US" sz="1568" dirty="0">
                <a:solidFill>
                  <a:srgbClr val="000000"/>
                </a:solidFill>
              </a:rPr>
              <a:t>s</a:t>
            </a:r>
            <a:r>
              <a:rPr lang="tr-TR" sz="1568" dirty="0">
                <a:solidFill>
                  <a:srgbClr val="000000"/>
                </a:solidFill>
              </a:rPr>
              <a:t> a node for each pod</a:t>
            </a:r>
            <a:endParaRPr lang="en-US" sz="1568" dirty="0">
              <a:solidFill>
                <a:srgbClr val="000000"/>
              </a:solidFill>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951304" y="5701934"/>
            <a:ext cx="2816216" cy="799575"/>
          </a:xfrm>
          <a:prstGeom prst="rect">
            <a:avLst/>
          </a:prstGeom>
          <a:noFill/>
        </p:spPr>
        <p:txBody>
          <a:bodyPr wrap="square" lIns="179285" tIns="143428" rIns="179285" bIns="143428" rtlCol="0">
            <a:spAutoFit/>
          </a:bodyPr>
          <a:lstStyle/>
          <a:p>
            <a:pPr>
              <a:lnSpc>
                <a:spcPct val="90000"/>
              </a:lnSpc>
              <a:spcAft>
                <a:spcPts val="588"/>
              </a:spcAft>
            </a:pPr>
            <a:r>
              <a:rPr lang="tr-TR" sz="1568" dirty="0">
                <a:solidFill>
                  <a:srgbClr val="000000"/>
                </a:solidFill>
              </a:rPr>
              <a:t>1. Pod = Worker Node 1</a:t>
            </a:r>
          </a:p>
          <a:p>
            <a:pPr>
              <a:lnSpc>
                <a:spcPct val="90000"/>
              </a:lnSpc>
              <a:spcAft>
                <a:spcPts val="588"/>
              </a:spcAft>
            </a:pPr>
            <a:r>
              <a:rPr lang="tr-TR" sz="1568" dirty="0">
                <a:solidFill>
                  <a:srgbClr val="000000"/>
                </a:solidFill>
              </a:rPr>
              <a:t>2. Pod = Worker Node 2</a:t>
            </a:r>
            <a:endParaRPr lang="en-US" sz="1568" dirty="0">
              <a:solidFill>
                <a:srgbClr val="000000"/>
              </a:solidFill>
            </a:endParaRPr>
          </a:p>
        </p:txBody>
      </p:sp>
    </p:spTree>
    <p:extLst>
      <p:ext uri="{BB962C8B-B14F-4D97-AF65-F5344CB8AC3E}">
        <p14:creationId xmlns:p14="http://schemas.microsoft.com/office/powerpoint/2010/main" val="8526304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69241" y="2567695"/>
            <a:ext cx="5083983" cy="2680614"/>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961"/>
                  <a:t>Master node</a:t>
                </a:r>
                <a:endParaRPr lang="en-US" sz="1961"/>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730">
                  <a:solidFill>
                    <a:srgbClr val="000000"/>
                  </a:solidFill>
                  <a:cs typeface="Segoe UI" pitchFamily="34" charset="0"/>
                </a:rPr>
                <a:t>API Server</a:t>
              </a:r>
              <a:endParaRPr lang="en-US" sz="1730" err="1">
                <a:solidFill>
                  <a:srgbClr val="000000"/>
                </a:solidFill>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controller</a:t>
              </a:r>
              <a:r>
                <a:rPr lang="tr-TR" sz="1568">
                  <a:solidFill>
                    <a:srgbClr val="000000"/>
                  </a:solidFill>
                  <a:cs typeface="Segoe UI" pitchFamily="34" charset="0"/>
                </a:rPr>
                <a:t>-</a:t>
              </a:r>
              <a:r>
                <a:rPr lang="tr-TR" sz="1568" err="1">
                  <a:solidFill>
                    <a:srgbClr val="000000"/>
                  </a:solidFill>
                  <a:cs typeface="Segoe UI" pitchFamily="34" charset="0"/>
                </a:rPr>
                <a:t>manager</a:t>
              </a:r>
              <a:endParaRPr lang="en-US" sz="1568" err="1">
                <a:solidFill>
                  <a:srgbClr val="000000"/>
                </a:solidFill>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scheduler</a:t>
              </a:r>
              <a:endParaRPr lang="en-US" sz="1568" err="1">
                <a:solidFill>
                  <a:srgbClr val="000000"/>
                </a:solidFill>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389312" y="5405878"/>
            <a:ext cx="1549733" cy="137243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961">
                  <a:solidFill>
                    <a:srgbClr val="000000"/>
                  </a:solidFill>
                  <a:ea typeface="Segoe UI" pitchFamily="34" charset="0"/>
                  <a:cs typeface="Segoe UI" pitchFamily="34" charset="0"/>
                </a:rPr>
                <a:t>etcd</a:t>
              </a:r>
              <a:endParaRPr lang="en-US" sz="1961" err="1">
                <a:solidFill>
                  <a:srgbClr val="000000"/>
                </a:solidFill>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55071" y="1073033"/>
            <a:ext cx="1869851" cy="885418"/>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r>
              <a:rPr lang="en-US" sz="1372" dirty="0" err="1">
                <a:solidFill>
                  <a:srgbClr val="000000"/>
                </a:solidFill>
                <a:cs typeface="Segoe UI" pitchFamily="34" charset="0"/>
              </a:rPr>
              <a:t>kubectl</a:t>
            </a:r>
            <a:endParaRPr lang="en-US" sz="1372" dirty="0">
              <a:solidFill>
                <a:srgbClr val="000000"/>
              </a:solidFill>
              <a:cs typeface="Segoe UI" pitchFamily="34" charset="0"/>
            </a:endParaRP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086913" y="1551028"/>
            <a:ext cx="4626193" cy="2399606"/>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err="1">
                  <a:solidFill>
                    <a:srgbClr val="000000"/>
                  </a:solidFill>
                  <a:cs typeface="Segoe UI" pitchFamily="34" charset="0"/>
                </a:rPr>
                <a:t>Kubelet</a:t>
              </a:r>
              <a:endParaRPr lang="en-US" sz="1568" err="1">
                <a:solidFill>
                  <a:srgbClr val="000000"/>
                </a:solidFill>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a:solidFill>
                    <a:srgbClr val="000000"/>
                  </a:solidFill>
                  <a:cs typeface="Segoe UI" pitchFamily="34" charset="0"/>
                </a:rPr>
                <a:t>Container Runtime</a:t>
              </a:r>
              <a:endParaRPr lang="en-US" sz="1372" err="1">
                <a:solidFill>
                  <a:srgbClr val="000000"/>
                </a:solidFill>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151584" y="4207551"/>
            <a:ext cx="4626193" cy="2399606"/>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2</a:t>
                </a:r>
                <a:endParaRPr lang="en-US" sz="1730">
                  <a:solidFill>
                    <a:schemeClr val="accent1"/>
                  </a:solidFill>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err="1">
                  <a:solidFill>
                    <a:srgbClr val="000000"/>
                  </a:solidFill>
                  <a:cs typeface="Segoe UI" pitchFamily="34" charset="0"/>
                </a:rPr>
                <a:t>Kubelet</a:t>
              </a:r>
              <a:endParaRPr lang="en-US" sz="1568" err="1">
                <a:solidFill>
                  <a:srgbClr val="000000"/>
                </a:solidFill>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a:solidFill>
                    <a:srgbClr val="000000"/>
                  </a:solidFill>
                  <a:cs typeface="Segoe UI" pitchFamily="34" charset="0"/>
                </a:rPr>
                <a:t>Container Runtime</a:t>
              </a:r>
              <a:endParaRPr lang="en-US" sz="1372" err="1">
                <a:solidFill>
                  <a:srgbClr val="000000"/>
                </a:solidFill>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5557380" y="1402983"/>
            <a:ext cx="1713018" cy="1375872"/>
          </a:xfrm>
          <a:prstGeom prst="rect">
            <a:avLst/>
          </a:prstGeom>
          <a:noFill/>
        </p:spPr>
        <p:txBody>
          <a:bodyPr wrap="square" lIns="179285" tIns="143428" rIns="179285" bIns="143428" rtlCol="0">
            <a:spAutoFit/>
          </a:bodyPr>
          <a:lstStyle/>
          <a:p>
            <a:pPr>
              <a:lnSpc>
                <a:spcPct val="90000"/>
              </a:lnSpc>
              <a:spcAft>
                <a:spcPts val="588"/>
              </a:spcAft>
            </a:pPr>
            <a:r>
              <a:rPr lang="en-US" sz="1568" dirty="0">
                <a:solidFill>
                  <a:srgbClr val="000000"/>
                </a:solidFill>
              </a:rPr>
              <a:t>Worker</a:t>
            </a:r>
            <a:r>
              <a:rPr lang="tr-TR" sz="1568" dirty="0">
                <a:solidFill>
                  <a:srgbClr val="000000"/>
                </a:solidFill>
              </a:rPr>
              <a:t> </a:t>
            </a:r>
            <a:r>
              <a:rPr lang="en-US" sz="1568" dirty="0">
                <a:solidFill>
                  <a:srgbClr val="000000"/>
                </a:solidFill>
              </a:rPr>
              <a:t>nodes </a:t>
            </a:r>
            <a:r>
              <a:rPr lang="tr-TR" sz="1568" dirty="0">
                <a:solidFill>
                  <a:srgbClr val="000000"/>
                </a:solidFill>
              </a:rPr>
              <a:t>check </a:t>
            </a:r>
            <a:r>
              <a:rPr lang="en-US" sz="1568" dirty="0">
                <a:solidFill>
                  <a:srgbClr val="000000"/>
                </a:solidFill>
              </a:rPr>
              <a:t>if </a:t>
            </a:r>
            <a:r>
              <a:rPr lang="tr-TR" sz="1568" dirty="0">
                <a:solidFill>
                  <a:srgbClr val="000000"/>
                </a:solidFill>
              </a:rPr>
              <a:t>there are pods assigned and </a:t>
            </a:r>
            <a:r>
              <a:rPr lang="en-US" sz="1568" dirty="0">
                <a:solidFill>
                  <a:srgbClr val="000000"/>
                </a:solidFill>
              </a:rPr>
              <a:t>provision</a:t>
            </a:r>
            <a:r>
              <a:rPr lang="tr-TR" sz="1568" dirty="0">
                <a:solidFill>
                  <a:srgbClr val="000000"/>
                </a:solidFill>
              </a:rPr>
              <a:t> them</a:t>
            </a:r>
            <a:endParaRPr lang="en-US" sz="1568" dirty="0">
              <a:solidFill>
                <a:srgbClr val="000000"/>
              </a:solidFill>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32125" y="5482282"/>
            <a:ext cx="2816216" cy="799575"/>
          </a:xfrm>
          <a:prstGeom prst="rect">
            <a:avLst/>
          </a:prstGeom>
          <a:noFill/>
        </p:spPr>
        <p:txBody>
          <a:bodyPr wrap="square" lIns="179285" tIns="143428" rIns="179285" bIns="143428" rtlCol="0">
            <a:spAutoFit/>
          </a:bodyPr>
          <a:lstStyle/>
          <a:p>
            <a:pPr>
              <a:lnSpc>
                <a:spcPct val="90000"/>
              </a:lnSpc>
              <a:spcAft>
                <a:spcPts val="588"/>
              </a:spcAft>
            </a:pPr>
            <a:r>
              <a:rPr lang="tr-TR" sz="1568">
                <a:solidFill>
                  <a:srgbClr val="000000"/>
                </a:solidFill>
              </a:rPr>
              <a:t>1. </a:t>
            </a:r>
            <a:r>
              <a:rPr lang="tr-TR" sz="1568" err="1">
                <a:solidFill>
                  <a:srgbClr val="000000"/>
                </a:solidFill>
              </a:rPr>
              <a:t>Pod</a:t>
            </a:r>
            <a:r>
              <a:rPr lang="tr-TR" sz="1568">
                <a:solidFill>
                  <a:srgbClr val="000000"/>
                </a:solidFill>
              </a:rPr>
              <a:t> = </a:t>
            </a:r>
            <a:r>
              <a:rPr lang="tr-TR" sz="1568" err="1">
                <a:solidFill>
                  <a:srgbClr val="000000"/>
                </a:solidFill>
              </a:rPr>
              <a:t>Worker</a:t>
            </a:r>
            <a:r>
              <a:rPr lang="tr-TR" sz="1568">
                <a:solidFill>
                  <a:srgbClr val="000000"/>
                </a:solidFill>
              </a:rPr>
              <a:t> </a:t>
            </a:r>
            <a:r>
              <a:rPr lang="tr-TR" sz="1568" err="1">
                <a:solidFill>
                  <a:srgbClr val="000000"/>
                </a:solidFill>
              </a:rPr>
              <a:t>Node</a:t>
            </a:r>
            <a:r>
              <a:rPr lang="tr-TR" sz="1568">
                <a:solidFill>
                  <a:srgbClr val="000000"/>
                </a:solidFill>
              </a:rPr>
              <a:t> 1</a:t>
            </a:r>
          </a:p>
          <a:p>
            <a:pPr>
              <a:lnSpc>
                <a:spcPct val="90000"/>
              </a:lnSpc>
              <a:spcAft>
                <a:spcPts val="588"/>
              </a:spcAft>
            </a:pPr>
            <a:r>
              <a:rPr lang="tr-TR" sz="1568">
                <a:solidFill>
                  <a:srgbClr val="000000"/>
                </a:solidFill>
              </a:rPr>
              <a:t>2. </a:t>
            </a:r>
            <a:r>
              <a:rPr lang="tr-TR" sz="1568" err="1">
                <a:solidFill>
                  <a:srgbClr val="000000"/>
                </a:solidFill>
              </a:rPr>
              <a:t>Pod</a:t>
            </a:r>
            <a:r>
              <a:rPr lang="tr-TR" sz="1568">
                <a:solidFill>
                  <a:srgbClr val="000000"/>
                </a:solidFill>
              </a:rPr>
              <a:t> = </a:t>
            </a:r>
            <a:r>
              <a:rPr lang="tr-TR" sz="1568" err="1">
                <a:solidFill>
                  <a:srgbClr val="000000"/>
                </a:solidFill>
              </a:rPr>
              <a:t>Worker</a:t>
            </a:r>
            <a:r>
              <a:rPr lang="tr-TR" sz="1568">
                <a:solidFill>
                  <a:srgbClr val="000000"/>
                </a:solidFill>
              </a:rPr>
              <a:t> </a:t>
            </a:r>
            <a:r>
              <a:rPr lang="tr-TR" sz="1568" err="1">
                <a:solidFill>
                  <a:srgbClr val="000000"/>
                </a:solidFill>
              </a:rPr>
              <a:t>Node</a:t>
            </a:r>
            <a:r>
              <a:rPr lang="tr-TR" sz="1568">
                <a:solidFill>
                  <a:srgbClr val="000000"/>
                </a:solidFill>
              </a:rPr>
              <a:t> 2</a:t>
            </a:r>
            <a:endParaRPr lang="en-US" sz="1568" err="1">
              <a:solidFill>
                <a:srgbClr val="000000"/>
              </a:solidFill>
            </a:endParaRP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38" idx="1"/>
          </p:cNvCxnSpPr>
          <p:nvPr/>
        </p:nvCxnSpPr>
        <p:spPr>
          <a:xfrm flipH="1">
            <a:off x="5040417" y="2275932"/>
            <a:ext cx="2461398" cy="3480895"/>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DF16B4-BC7A-48DA-9651-A504E4A212FE}"/>
              </a:ext>
            </a:extLst>
          </p:cNvPr>
          <p:cNvCxnSpPr>
            <a:cxnSpLocks/>
          </p:cNvCxnSpPr>
          <p:nvPr/>
        </p:nvCxnSpPr>
        <p:spPr>
          <a:xfrm flipH="1">
            <a:off x="5129542" y="4932455"/>
            <a:ext cx="2436223" cy="99288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610C23-2679-4F5C-8469-0B81B437CCF4}"/>
              </a:ext>
            </a:extLst>
          </p:cNvPr>
          <p:cNvCxnSpPr>
            <a:cxnSpLocks/>
            <a:stCxn id="64" idx="2"/>
            <a:endCxn id="45" idx="0"/>
          </p:cNvCxnSpPr>
          <p:nvPr/>
        </p:nvCxnSpPr>
        <p:spPr>
          <a:xfrm>
            <a:off x="8431623" y="5107453"/>
            <a:ext cx="22238" cy="48212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570999" y="5589574"/>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299579" y="5734514"/>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399991" y="5834518"/>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512000" y="5925336"/>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501814" y="2907280"/>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305583" y="3050345"/>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405996" y="3150349"/>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518005" y="3241168"/>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38" idx="2"/>
            <a:endCxn id="58" idx="0"/>
          </p:cNvCxnSpPr>
          <p:nvPr/>
        </p:nvCxnSpPr>
        <p:spPr>
          <a:xfrm>
            <a:off x="8366951" y="2450930"/>
            <a:ext cx="17725" cy="456350"/>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59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dirty="0"/>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69241" y="2567695"/>
            <a:ext cx="5083983" cy="2680614"/>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961"/>
                  <a:t>Master node</a:t>
                </a:r>
                <a:endParaRPr lang="en-US" sz="1961"/>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730">
                  <a:solidFill>
                    <a:srgbClr val="000000"/>
                  </a:solidFill>
                  <a:cs typeface="Segoe UI" pitchFamily="34" charset="0"/>
                </a:rPr>
                <a:t>API Server</a:t>
              </a:r>
              <a:endParaRPr lang="en-US" sz="1730" err="1">
                <a:solidFill>
                  <a:srgbClr val="000000"/>
                </a:solidFill>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controller</a:t>
              </a:r>
              <a:r>
                <a:rPr lang="tr-TR" sz="1568">
                  <a:solidFill>
                    <a:srgbClr val="000000"/>
                  </a:solidFill>
                  <a:cs typeface="Segoe UI" pitchFamily="34" charset="0"/>
                </a:rPr>
                <a:t>-</a:t>
              </a:r>
              <a:r>
                <a:rPr lang="tr-TR" sz="1568" err="1">
                  <a:solidFill>
                    <a:srgbClr val="000000"/>
                  </a:solidFill>
                  <a:cs typeface="Segoe UI" pitchFamily="34" charset="0"/>
                </a:rPr>
                <a:t>manager</a:t>
              </a:r>
              <a:endParaRPr lang="en-US" sz="1568" err="1">
                <a:solidFill>
                  <a:srgbClr val="000000"/>
                </a:solidFill>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scheduler</a:t>
              </a:r>
              <a:endParaRPr lang="en-US" sz="1568" err="1">
                <a:solidFill>
                  <a:srgbClr val="000000"/>
                </a:solidFill>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389312" y="5405878"/>
            <a:ext cx="1549733" cy="137243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961">
                  <a:solidFill>
                    <a:srgbClr val="000000"/>
                  </a:solidFill>
                  <a:ea typeface="Segoe UI" pitchFamily="34" charset="0"/>
                  <a:cs typeface="Segoe UI" pitchFamily="34" charset="0"/>
                </a:rPr>
                <a:t>etcd</a:t>
              </a:r>
              <a:endParaRPr lang="en-US" sz="1961" err="1">
                <a:solidFill>
                  <a:srgbClr val="000000"/>
                </a:solidFill>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55071" y="1073033"/>
            <a:ext cx="1869851" cy="885418"/>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r>
              <a:rPr lang="en-US" sz="1372" dirty="0" err="1">
                <a:solidFill>
                  <a:srgbClr val="000000"/>
                </a:solidFill>
                <a:cs typeface="Segoe UI" pitchFamily="34" charset="0"/>
              </a:rPr>
              <a:t>kubectl</a:t>
            </a:r>
            <a:endParaRPr lang="en-US" sz="1372" dirty="0">
              <a:solidFill>
                <a:srgbClr val="000000"/>
              </a:solidFill>
              <a:cs typeface="Segoe UI" pitchFamily="34" charset="0"/>
            </a:endParaRP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086913" y="1551028"/>
            <a:ext cx="4626193" cy="2399606"/>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err="1">
                  <a:solidFill>
                    <a:srgbClr val="000000"/>
                  </a:solidFill>
                  <a:cs typeface="Segoe UI" pitchFamily="34" charset="0"/>
                </a:rPr>
                <a:t>Kubelet</a:t>
              </a:r>
              <a:endParaRPr lang="en-US" sz="1568" err="1">
                <a:solidFill>
                  <a:srgbClr val="000000"/>
                </a:solidFill>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a:solidFill>
                    <a:srgbClr val="000000"/>
                  </a:solidFill>
                  <a:cs typeface="Segoe UI" pitchFamily="34" charset="0"/>
                </a:rPr>
                <a:t>Container Runtime</a:t>
              </a:r>
              <a:endParaRPr lang="en-US" sz="1372" err="1">
                <a:solidFill>
                  <a:srgbClr val="000000"/>
                </a:solidFill>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151584" y="4207551"/>
            <a:ext cx="4626193" cy="2399606"/>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2</a:t>
                </a:r>
                <a:endParaRPr lang="en-US" sz="1730">
                  <a:solidFill>
                    <a:schemeClr val="accent1"/>
                  </a:solidFill>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err="1">
                  <a:solidFill>
                    <a:srgbClr val="000000"/>
                  </a:solidFill>
                  <a:cs typeface="Segoe UI" pitchFamily="34" charset="0"/>
                </a:rPr>
                <a:t>Kubelet</a:t>
              </a:r>
              <a:endParaRPr lang="en-US" sz="1568" err="1">
                <a:solidFill>
                  <a:srgbClr val="000000"/>
                </a:solidFill>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a:solidFill>
                    <a:srgbClr val="000000"/>
                  </a:solidFill>
                  <a:cs typeface="Segoe UI" pitchFamily="34" charset="0"/>
                </a:rPr>
                <a:t>Container Runtime</a:t>
              </a:r>
              <a:endParaRPr lang="en-US" sz="1372" err="1">
                <a:solidFill>
                  <a:srgbClr val="000000"/>
                </a:solidFill>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359784" y="1410372"/>
            <a:ext cx="2569096" cy="1158629"/>
          </a:xfrm>
          <a:prstGeom prst="rect">
            <a:avLst/>
          </a:prstGeom>
          <a:noFill/>
        </p:spPr>
        <p:txBody>
          <a:bodyPr wrap="square" lIns="179285" tIns="143428" rIns="179285" bIns="143428" rtlCol="0">
            <a:spAutoFit/>
          </a:bodyPr>
          <a:lstStyle/>
          <a:p>
            <a:pPr>
              <a:lnSpc>
                <a:spcPct val="90000"/>
              </a:lnSpc>
              <a:spcAft>
                <a:spcPts val="588"/>
              </a:spcAft>
            </a:pPr>
            <a:r>
              <a:rPr lang="tr-TR" sz="1568" dirty="0">
                <a:solidFill>
                  <a:srgbClr val="000000"/>
                </a:solidFill>
              </a:rPr>
              <a:t>Kube-controller-manager ensures </a:t>
            </a:r>
            <a:r>
              <a:rPr lang="en-US" sz="1568" dirty="0">
                <a:solidFill>
                  <a:srgbClr val="000000"/>
                </a:solidFill>
              </a:rPr>
              <a:t>the correct number of pods</a:t>
            </a:r>
            <a:r>
              <a:rPr lang="tr-TR" sz="1568" dirty="0">
                <a:solidFill>
                  <a:srgbClr val="000000"/>
                </a:solidFill>
              </a:rPr>
              <a:t> </a:t>
            </a:r>
            <a:r>
              <a:rPr lang="en-US" sz="1568" dirty="0">
                <a:solidFill>
                  <a:srgbClr val="000000"/>
                </a:solidFill>
              </a:rPr>
              <a:t>are</a:t>
            </a:r>
            <a:r>
              <a:rPr lang="tr-TR" sz="1568" dirty="0">
                <a:solidFill>
                  <a:srgbClr val="000000"/>
                </a:solidFill>
              </a:rPr>
              <a:t> running in the cluster</a:t>
            </a:r>
            <a:endParaRPr lang="en-US" sz="1568" dirty="0">
              <a:solidFill>
                <a:srgbClr val="000000"/>
              </a:solidFill>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32125" y="5482282"/>
            <a:ext cx="2816216" cy="799575"/>
          </a:xfrm>
          <a:prstGeom prst="rect">
            <a:avLst/>
          </a:prstGeom>
          <a:noFill/>
        </p:spPr>
        <p:txBody>
          <a:bodyPr wrap="square" lIns="179285" tIns="143428" rIns="179285" bIns="143428" rtlCol="0">
            <a:spAutoFit/>
          </a:bodyPr>
          <a:lstStyle/>
          <a:p>
            <a:pPr>
              <a:lnSpc>
                <a:spcPct val="90000"/>
              </a:lnSpc>
              <a:spcAft>
                <a:spcPts val="588"/>
              </a:spcAft>
            </a:pPr>
            <a:r>
              <a:rPr lang="tr-TR" sz="1568">
                <a:solidFill>
                  <a:srgbClr val="000000"/>
                </a:solidFill>
              </a:rPr>
              <a:t>1. </a:t>
            </a:r>
            <a:r>
              <a:rPr lang="tr-TR" sz="1568" err="1">
                <a:solidFill>
                  <a:srgbClr val="000000"/>
                </a:solidFill>
              </a:rPr>
              <a:t>Pod</a:t>
            </a:r>
            <a:r>
              <a:rPr lang="tr-TR" sz="1568">
                <a:solidFill>
                  <a:srgbClr val="000000"/>
                </a:solidFill>
              </a:rPr>
              <a:t> = </a:t>
            </a:r>
            <a:r>
              <a:rPr lang="tr-TR" sz="1568" err="1">
                <a:solidFill>
                  <a:srgbClr val="000000"/>
                </a:solidFill>
              </a:rPr>
              <a:t>Worker</a:t>
            </a:r>
            <a:r>
              <a:rPr lang="tr-TR" sz="1568">
                <a:solidFill>
                  <a:srgbClr val="000000"/>
                </a:solidFill>
              </a:rPr>
              <a:t> </a:t>
            </a:r>
            <a:r>
              <a:rPr lang="tr-TR" sz="1568" err="1">
                <a:solidFill>
                  <a:srgbClr val="000000"/>
                </a:solidFill>
              </a:rPr>
              <a:t>Node</a:t>
            </a:r>
            <a:r>
              <a:rPr lang="tr-TR" sz="1568">
                <a:solidFill>
                  <a:srgbClr val="000000"/>
                </a:solidFill>
              </a:rPr>
              <a:t> 1</a:t>
            </a:r>
          </a:p>
          <a:p>
            <a:pPr>
              <a:lnSpc>
                <a:spcPct val="90000"/>
              </a:lnSpc>
              <a:spcAft>
                <a:spcPts val="588"/>
              </a:spcAft>
            </a:pPr>
            <a:r>
              <a:rPr lang="tr-TR" sz="1568">
                <a:solidFill>
                  <a:srgbClr val="000000"/>
                </a:solidFill>
              </a:rPr>
              <a:t>2. </a:t>
            </a:r>
            <a:r>
              <a:rPr lang="tr-TR" sz="1568" err="1">
                <a:solidFill>
                  <a:srgbClr val="000000"/>
                </a:solidFill>
              </a:rPr>
              <a:t>Pod</a:t>
            </a:r>
            <a:r>
              <a:rPr lang="tr-TR" sz="1568">
                <a:solidFill>
                  <a:srgbClr val="000000"/>
                </a:solidFill>
              </a:rPr>
              <a:t> = </a:t>
            </a:r>
            <a:r>
              <a:rPr lang="tr-TR" sz="1568" err="1">
                <a:solidFill>
                  <a:srgbClr val="000000"/>
                </a:solidFill>
              </a:rPr>
              <a:t>Worker</a:t>
            </a:r>
            <a:r>
              <a:rPr lang="tr-TR" sz="1568">
                <a:solidFill>
                  <a:srgbClr val="000000"/>
                </a:solidFill>
              </a:rPr>
              <a:t> </a:t>
            </a:r>
            <a:r>
              <a:rPr lang="tr-TR" sz="1568" err="1">
                <a:solidFill>
                  <a:srgbClr val="000000"/>
                </a:solidFill>
              </a:rPr>
              <a:t>Node</a:t>
            </a:r>
            <a:r>
              <a:rPr lang="tr-TR" sz="1568">
                <a:solidFill>
                  <a:srgbClr val="000000"/>
                </a:solidFill>
              </a:rPr>
              <a:t> 2</a:t>
            </a:r>
            <a:endParaRPr lang="en-US" sz="1568" err="1">
              <a:solidFill>
                <a:srgbClr val="000000"/>
              </a:solidFill>
            </a:endParaRPr>
          </a:p>
        </p:txBody>
      </p:sp>
      <p:cxnSp>
        <p:nvCxnSpPr>
          <p:cNvPr id="40" name="Straight Arrow Connector 39">
            <a:extLst>
              <a:ext uri="{FF2B5EF4-FFF2-40B4-BE49-F238E27FC236}">
                <a16:creationId xmlns:a16="http://schemas.microsoft.com/office/drawing/2014/main" id="{DB610C23-2679-4F5C-8469-0B81B437CCF4}"/>
              </a:ext>
            </a:extLst>
          </p:cNvPr>
          <p:cNvCxnSpPr>
            <a:cxnSpLocks/>
            <a:stCxn id="9" idx="3"/>
            <a:endCxn id="64" idx="1"/>
          </p:cNvCxnSpPr>
          <p:nvPr/>
        </p:nvCxnSpPr>
        <p:spPr>
          <a:xfrm>
            <a:off x="5052051" y="3487521"/>
            <a:ext cx="2514435" cy="1444935"/>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570999" y="5589574"/>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299579" y="5734514"/>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399991" y="5834518"/>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512000" y="5925336"/>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501814" y="2907280"/>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305583" y="3050345"/>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405996" y="3150349"/>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518005" y="3241168"/>
            <a:ext cx="450081" cy="20000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9" idx="3"/>
            <a:endCxn id="38" idx="1"/>
          </p:cNvCxnSpPr>
          <p:nvPr/>
        </p:nvCxnSpPr>
        <p:spPr>
          <a:xfrm flipV="1">
            <a:off x="5052051" y="2275933"/>
            <a:ext cx="2449764" cy="1211588"/>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6713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3959225"/>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877985"/>
          </a:xfrm>
        </p:spPr>
        <p:txBody>
          <a:bodyPr/>
          <a:lstStyle/>
          <a:p>
            <a:r>
              <a:rPr lang="en-US" sz="2000" dirty="0"/>
              <a:t>Kubernetes Overview</a:t>
            </a:r>
          </a:p>
          <a:p>
            <a:r>
              <a:rPr lang="en-US" sz="2000" dirty="0"/>
              <a:t>Clusters</a:t>
            </a:r>
          </a:p>
          <a:p>
            <a:r>
              <a:rPr lang="en-US" sz="2000" dirty="0"/>
              <a:t>Pods  </a:t>
            </a:r>
          </a:p>
          <a:p>
            <a:r>
              <a:rPr lang="en-US" sz="2000" dirty="0"/>
              <a:t>Labels and Annotations </a:t>
            </a:r>
          </a:p>
          <a:p>
            <a:r>
              <a:rPr lang="en-US" sz="2000" dirty="0"/>
              <a:t>Services</a:t>
            </a:r>
          </a:p>
          <a:p>
            <a:r>
              <a:rPr lang="en-US" sz="2000" dirty="0"/>
              <a:t>Deployment </a:t>
            </a:r>
          </a:p>
          <a:p>
            <a:r>
              <a:rPr lang="en-US" sz="2000" dirty="0" err="1"/>
              <a:t>ConfigMaps</a:t>
            </a:r>
            <a:r>
              <a:rPr lang="en-US" sz="2000" dirty="0"/>
              <a:t> &amp; Secrets</a:t>
            </a:r>
          </a:p>
          <a:p>
            <a:r>
              <a:rPr lang="en-US" sz="2000" dirty="0"/>
              <a:t>Volumes </a:t>
            </a:r>
          </a:p>
          <a:p>
            <a:r>
              <a:rPr lang="en-US" sz="2000" dirty="0"/>
              <a:t>Demos</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Creating a Pod</a:t>
            </a:r>
          </a:p>
        </p:txBody>
      </p:sp>
      <p:sp>
        <p:nvSpPr>
          <p:cNvPr id="4" name="Text Placeholder 3"/>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682797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2979539"/>
            <a:ext cx="4167887" cy="553998"/>
          </a:xfrm>
        </p:spPr>
        <p:txBody>
          <a:bodyPr/>
          <a:lstStyle/>
          <a:p>
            <a:r>
              <a:rPr lang="en-US" dirty="0"/>
              <a:t>Labels</a:t>
            </a:r>
          </a:p>
        </p:txBody>
      </p:sp>
      <p:sp>
        <p:nvSpPr>
          <p:cNvPr id="4" name="Text Placeholder 3"/>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1436929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pPr algn="l"/>
            <a:r>
              <a:rPr lang="en-US" b="1" i="0" dirty="0">
                <a:solidFill>
                  <a:srgbClr val="222222"/>
                </a:solidFill>
                <a:effectLst/>
                <a:latin typeface="open sans"/>
              </a:rPr>
              <a:t>Labels and Selectors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1" y="1187939"/>
            <a:ext cx="6456350" cy="2480551"/>
          </a:xfrm>
        </p:spPr>
        <p:txBody>
          <a:bodyPr/>
          <a:lstStyle/>
          <a:p>
            <a:r>
              <a:rPr lang="en-US" sz="2745" dirty="0"/>
              <a:t>Labels are key/value pairs that are attached to objects, such as pods.</a:t>
            </a:r>
          </a:p>
          <a:p>
            <a:endParaRPr lang="en-US" sz="2745" dirty="0"/>
          </a:p>
          <a:p>
            <a:r>
              <a:rPr lang="en-US" dirty="0"/>
              <a:t>Labels can be used to organize and to select subsets of objects</a:t>
            </a:r>
          </a:p>
          <a:p>
            <a:endParaRPr lang="en-US" dirty="0"/>
          </a:p>
          <a:p>
            <a:r>
              <a:rPr lang="en-US" dirty="0"/>
              <a:t>Labels enable users to map their own organizational structures onto system objects in a loosely coupled fashion, without requiring clients to store these mappings.</a:t>
            </a:r>
          </a:p>
        </p:txBody>
      </p:sp>
      <p:sp>
        <p:nvSpPr>
          <p:cNvPr id="5" name="TextBox 4">
            <a:extLst>
              <a:ext uri="{FF2B5EF4-FFF2-40B4-BE49-F238E27FC236}">
                <a16:creationId xmlns:a16="http://schemas.microsoft.com/office/drawing/2014/main" id="{29BEA37D-8E0D-4E60-B48F-A1B037F9F880}"/>
              </a:ext>
            </a:extLst>
          </p:cNvPr>
          <p:cNvSpPr txBox="1"/>
          <p:nvPr/>
        </p:nvSpPr>
        <p:spPr>
          <a:xfrm>
            <a:off x="7734098" y="1856840"/>
            <a:ext cx="6767442" cy="3623300"/>
          </a:xfrm>
          <a:prstGeom prst="rect">
            <a:avLst/>
          </a:prstGeom>
          <a:noFill/>
        </p:spPr>
        <p:txBody>
          <a:bodyPr wrap="square">
            <a:spAutoFit/>
          </a:bodyPr>
          <a:lstStyle/>
          <a:p>
            <a:r>
              <a:rPr lang="en-US" dirty="0" err="1"/>
              <a:t>apiVersion</a:t>
            </a:r>
            <a:r>
              <a:rPr lang="en-US" dirty="0"/>
              <a:t>: v1</a:t>
            </a:r>
          </a:p>
          <a:p>
            <a:r>
              <a:rPr lang="en-US" dirty="0"/>
              <a:t>kind: Pod</a:t>
            </a:r>
          </a:p>
          <a:p>
            <a:r>
              <a:rPr lang="en-US" dirty="0"/>
              <a:t>metadata:</a:t>
            </a:r>
          </a:p>
          <a:p>
            <a:r>
              <a:rPr lang="en-US" dirty="0"/>
              <a:t>  name: label-demo</a:t>
            </a:r>
          </a:p>
          <a:p>
            <a:r>
              <a:rPr lang="en-US" dirty="0"/>
              <a:t>  </a:t>
            </a:r>
            <a:r>
              <a:rPr lang="en-US" dirty="0">
                <a:solidFill>
                  <a:srgbClr val="FF0000"/>
                </a:solidFill>
              </a:rPr>
              <a:t>labels</a:t>
            </a:r>
            <a:r>
              <a:rPr lang="en-US" dirty="0"/>
              <a:t>:</a:t>
            </a:r>
          </a:p>
          <a:p>
            <a:r>
              <a:rPr lang="en-US" dirty="0"/>
              <a:t>    </a:t>
            </a:r>
            <a:r>
              <a:rPr lang="en-US" dirty="0">
                <a:solidFill>
                  <a:srgbClr val="FF0000"/>
                </a:solidFill>
              </a:rPr>
              <a:t>environment</a:t>
            </a:r>
            <a:r>
              <a:rPr lang="en-US" dirty="0"/>
              <a:t>: production</a:t>
            </a:r>
          </a:p>
          <a:p>
            <a:r>
              <a:rPr lang="en-US" dirty="0"/>
              <a:t>    </a:t>
            </a:r>
            <a:r>
              <a:rPr lang="en-US" dirty="0">
                <a:solidFill>
                  <a:srgbClr val="FF0000"/>
                </a:solidFill>
              </a:rPr>
              <a:t>app</a:t>
            </a:r>
            <a:r>
              <a:rPr lang="en-US" dirty="0"/>
              <a:t>: </a:t>
            </a:r>
            <a:r>
              <a:rPr lang="en-US" dirty="0" err="1"/>
              <a:t>nginx</a:t>
            </a:r>
            <a:endParaRPr lang="en-US" dirty="0"/>
          </a:p>
          <a:p>
            <a:r>
              <a:rPr lang="en-US" dirty="0"/>
              <a:t>spec:</a:t>
            </a:r>
          </a:p>
          <a:p>
            <a:r>
              <a:rPr lang="en-US" dirty="0"/>
              <a:t>  containers:</a:t>
            </a:r>
          </a:p>
          <a:p>
            <a:r>
              <a:rPr lang="en-US" dirty="0"/>
              <a:t>  - name: </a:t>
            </a:r>
            <a:r>
              <a:rPr lang="en-US" dirty="0" err="1"/>
              <a:t>nginx</a:t>
            </a:r>
            <a:endParaRPr lang="en-US" dirty="0"/>
          </a:p>
          <a:p>
            <a:r>
              <a:rPr lang="en-US" dirty="0"/>
              <a:t>    image: nginx:1.14.2</a:t>
            </a:r>
          </a:p>
          <a:p>
            <a:r>
              <a:rPr lang="en-US" dirty="0"/>
              <a:t>    ports:</a:t>
            </a:r>
          </a:p>
          <a:p>
            <a:r>
              <a:rPr lang="en-US" dirty="0"/>
              <a:t>    - </a:t>
            </a:r>
            <a:r>
              <a:rPr lang="en-US" dirty="0" err="1"/>
              <a:t>containerPort</a:t>
            </a:r>
            <a:r>
              <a:rPr lang="en-US" dirty="0"/>
              <a:t>: 80</a:t>
            </a:r>
          </a:p>
        </p:txBody>
      </p:sp>
    </p:spTree>
    <p:extLst>
      <p:ext uri="{BB962C8B-B14F-4D97-AF65-F5344CB8AC3E}">
        <p14:creationId xmlns:p14="http://schemas.microsoft.com/office/powerpoint/2010/main" val="1801273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pPr algn="l"/>
            <a:r>
              <a:rPr lang="en-US" b="1" i="0" dirty="0">
                <a:solidFill>
                  <a:srgbClr val="222222"/>
                </a:solidFill>
                <a:effectLst/>
                <a:latin typeface="open sans"/>
              </a:rPr>
              <a:t>Labels and Selectors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1" y="1187939"/>
            <a:ext cx="6456350" cy="6774162"/>
          </a:xfrm>
        </p:spPr>
        <p:txBody>
          <a:bodyPr/>
          <a:lstStyle/>
          <a:p>
            <a:r>
              <a:rPr lang="en-US" sz="2745" dirty="0"/>
              <a:t>Unlike names and UIDs, labels do not provide uniqueness. In general, we expect many objects to carry the same label(s).</a:t>
            </a:r>
          </a:p>
          <a:p>
            <a:endParaRPr lang="en-US" dirty="0"/>
          </a:p>
          <a:p>
            <a:endParaRPr lang="en-US" dirty="0"/>
          </a:p>
          <a:p>
            <a:r>
              <a:rPr lang="en-US" dirty="0"/>
              <a:t>The set of pods that a service targets is defined with a label selector. Similarly, the population of pods that a </a:t>
            </a:r>
            <a:r>
              <a:rPr lang="en-US" dirty="0" err="1"/>
              <a:t>replicationcontroller</a:t>
            </a:r>
            <a:r>
              <a:rPr lang="en-US" dirty="0"/>
              <a:t> should manage is also defined with a label selector.</a:t>
            </a:r>
          </a:p>
        </p:txBody>
      </p:sp>
      <p:sp>
        <p:nvSpPr>
          <p:cNvPr id="5" name="TextBox 4">
            <a:extLst>
              <a:ext uri="{FF2B5EF4-FFF2-40B4-BE49-F238E27FC236}">
                <a16:creationId xmlns:a16="http://schemas.microsoft.com/office/drawing/2014/main" id="{29BEA37D-8E0D-4E60-B48F-A1B037F9F880}"/>
              </a:ext>
            </a:extLst>
          </p:cNvPr>
          <p:cNvSpPr txBox="1"/>
          <p:nvPr/>
        </p:nvSpPr>
        <p:spPr>
          <a:xfrm>
            <a:off x="7774609" y="1985097"/>
            <a:ext cx="6767442" cy="907171"/>
          </a:xfrm>
          <a:prstGeom prst="rect">
            <a:avLst/>
          </a:prstGeom>
          <a:noFill/>
        </p:spPr>
        <p:txBody>
          <a:bodyPr wrap="square">
            <a:spAutoFit/>
          </a:bodyPr>
          <a:lstStyle/>
          <a:p>
            <a:r>
              <a:rPr lang="en-US" dirty="0"/>
              <a:t>selector:</a:t>
            </a:r>
          </a:p>
          <a:p>
            <a:r>
              <a:rPr lang="en-US" dirty="0"/>
              <a:t>  </a:t>
            </a:r>
            <a:r>
              <a:rPr lang="en-US" dirty="0" err="1"/>
              <a:t>matchLabels</a:t>
            </a:r>
            <a:r>
              <a:rPr lang="en-US" dirty="0"/>
              <a:t>:</a:t>
            </a:r>
          </a:p>
          <a:p>
            <a:r>
              <a:rPr lang="en-US" dirty="0"/>
              <a:t>    </a:t>
            </a:r>
            <a:r>
              <a:rPr lang="en-US" dirty="0">
                <a:solidFill>
                  <a:srgbClr val="FF0000"/>
                </a:solidFill>
              </a:rPr>
              <a:t>app</a:t>
            </a:r>
            <a:r>
              <a:rPr lang="en-US" dirty="0"/>
              <a:t>: </a:t>
            </a:r>
            <a:r>
              <a:rPr lang="en-US" dirty="0" err="1"/>
              <a:t>nginx</a:t>
            </a:r>
            <a:endParaRPr lang="en-US" dirty="0"/>
          </a:p>
        </p:txBody>
      </p:sp>
    </p:spTree>
    <p:extLst>
      <p:ext uri="{BB962C8B-B14F-4D97-AF65-F5344CB8AC3E}">
        <p14:creationId xmlns:p14="http://schemas.microsoft.com/office/powerpoint/2010/main" val="31869927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4050-BED2-4042-8C4E-ED4BB032401C}"/>
              </a:ext>
            </a:extLst>
          </p:cNvPr>
          <p:cNvSpPr>
            <a:spLocks noGrp="1"/>
          </p:cNvSpPr>
          <p:nvPr>
            <p:ph type="title"/>
          </p:nvPr>
        </p:nvSpPr>
        <p:spPr/>
        <p:txBody>
          <a:bodyPr/>
          <a:lstStyle/>
          <a:p>
            <a:r>
              <a:rPr lang="en-US" dirty="0"/>
              <a:t>Annotations</a:t>
            </a:r>
          </a:p>
        </p:txBody>
      </p:sp>
      <p:sp>
        <p:nvSpPr>
          <p:cNvPr id="3" name="Text Placeholder 2">
            <a:extLst>
              <a:ext uri="{FF2B5EF4-FFF2-40B4-BE49-F238E27FC236}">
                <a16:creationId xmlns:a16="http://schemas.microsoft.com/office/drawing/2014/main" id="{152C6053-4E48-4F6A-B79C-0D8578AD569E}"/>
              </a:ext>
            </a:extLst>
          </p:cNvPr>
          <p:cNvSpPr>
            <a:spLocks noGrp="1"/>
          </p:cNvSpPr>
          <p:nvPr>
            <p:ph type="body" sz="quarter" idx="11"/>
          </p:nvPr>
        </p:nvSpPr>
        <p:spPr/>
        <p:txBody>
          <a:bodyPr/>
          <a:lstStyle/>
          <a:p>
            <a:r>
              <a:rPr lang="en-US" dirty="0"/>
              <a:t>You can use Kubernetes annotations to attach arbitrary non-identifying metadata to objects. Clients such as tools and libraries can retrieve this metadata</a:t>
            </a:r>
          </a:p>
        </p:txBody>
      </p:sp>
      <p:sp>
        <p:nvSpPr>
          <p:cNvPr id="5" name="TextBox 4">
            <a:extLst>
              <a:ext uri="{FF2B5EF4-FFF2-40B4-BE49-F238E27FC236}">
                <a16:creationId xmlns:a16="http://schemas.microsoft.com/office/drawing/2014/main" id="{A7DF5E5A-DBE3-4EEE-9B14-AD7AB52B1BD9}"/>
              </a:ext>
            </a:extLst>
          </p:cNvPr>
          <p:cNvSpPr txBox="1"/>
          <p:nvPr/>
        </p:nvSpPr>
        <p:spPr>
          <a:xfrm>
            <a:off x="2709960" y="2743757"/>
            <a:ext cx="6767442" cy="1722010"/>
          </a:xfrm>
          <a:prstGeom prst="rect">
            <a:avLst/>
          </a:prstGeom>
          <a:noFill/>
        </p:spPr>
        <p:txBody>
          <a:bodyPr wrap="square">
            <a:spAutoFit/>
          </a:bodyPr>
          <a:lstStyle/>
          <a:p>
            <a:r>
              <a:rPr lang="en-US" dirty="0"/>
              <a:t>"</a:t>
            </a:r>
            <a:r>
              <a:rPr lang="en-US" dirty="0">
                <a:solidFill>
                  <a:srgbClr val="FF0000"/>
                </a:solidFill>
              </a:rPr>
              <a:t>metadata</a:t>
            </a:r>
            <a:r>
              <a:rPr lang="en-US" dirty="0"/>
              <a:t>": {</a:t>
            </a:r>
          </a:p>
          <a:p>
            <a:r>
              <a:rPr lang="en-US" dirty="0"/>
              <a:t>  "</a:t>
            </a:r>
            <a:r>
              <a:rPr lang="en-US" dirty="0">
                <a:solidFill>
                  <a:srgbClr val="FF0000"/>
                </a:solidFill>
              </a:rPr>
              <a:t>annotations</a:t>
            </a:r>
            <a:r>
              <a:rPr lang="en-US" dirty="0"/>
              <a:t>": {</a:t>
            </a:r>
          </a:p>
          <a:p>
            <a:r>
              <a:rPr lang="en-US" dirty="0"/>
              <a:t>    "</a:t>
            </a:r>
            <a:r>
              <a:rPr lang="en-US" dirty="0">
                <a:solidFill>
                  <a:srgbClr val="FF0000"/>
                </a:solidFill>
              </a:rPr>
              <a:t>key1</a:t>
            </a:r>
            <a:r>
              <a:rPr lang="en-US" dirty="0"/>
              <a:t>" : "value1",</a:t>
            </a:r>
          </a:p>
          <a:p>
            <a:r>
              <a:rPr lang="en-US" dirty="0"/>
              <a:t>    "</a:t>
            </a:r>
            <a:r>
              <a:rPr lang="en-US" dirty="0">
                <a:solidFill>
                  <a:srgbClr val="FF0000"/>
                </a:solidFill>
              </a:rPr>
              <a:t>key2</a:t>
            </a:r>
            <a:r>
              <a:rPr lang="en-US" dirty="0"/>
              <a:t>" : "value2"</a:t>
            </a:r>
          </a:p>
          <a:p>
            <a:r>
              <a:rPr lang="en-US" dirty="0"/>
              <a:t>  }</a:t>
            </a:r>
          </a:p>
          <a:p>
            <a:r>
              <a:rPr lang="en-US" dirty="0"/>
              <a:t>}</a:t>
            </a:r>
          </a:p>
        </p:txBody>
      </p:sp>
      <p:sp>
        <p:nvSpPr>
          <p:cNvPr id="7" name="TextBox 6">
            <a:extLst>
              <a:ext uri="{FF2B5EF4-FFF2-40B4-BE49-F238E27FC236}">
                <a16:creationId xmlns:a16="http://schemas.microsoft.com/office/drawing/2014/main" id="{9F9BBCA7-0D26-4AD9-9619-759352EE8B77}"/>
              </a:ext>
            </a:extLst>
          </p:cNvPr>
          <p:cNvSpPr txBox="1"/>
          <p:nvPr/>
        </p:nvSpPr>
        <p:spPr>
          <a:xfrm>
            <a:off x="6939721" y="2743757"/>
            <a:ext cx="6767442" cy="3351687"/>
          </a:xfrm>
          <a:prstGeom prst="rect">
            <a:avLst/>
          </a:prstGeom>
          <a:noFill/>
        </p:spPr>
        <p:txBody>
          <a:bodyPr wrap="square">
            <a:spAutoFit/>
          </a:bodyPr>
          <a:lstStyle/>
          <a:p>
            <a:r>
              <a:rPr lang="en-US" dirty="0" err="1"/>
              <a:t>apiVersion</a:t>
            </a:r>
            <a:r>
              <a:rPr lang="en-US" dirty="0"/>
              <a:t>: v1</a:t>
            </a:r>
          </a:p>
          <a:p>
            <a:r>
              <a:rPr lang="en-US" dirty="0"/>
              <a:t>kind: Pod</a:t>
            </a:r>
          </a:p>
          <a:p>
            <a:r>
              <a:rPr lang="en-US" dirty="0">
                <a:solidFill>
                  <a:srgbClr val="FF0000"/>
                </a:solidFill>
              </a:rPr>
              <a:t>metadata</a:t>
            </a:r>
            <a:r>
              <a:rPr lang="en-US" dirty="0"/>
              <a:t>:</a:t>
            </a:r>
          </a:p>
          <a:p>
            <a:r>
              <a:rPr lang="en-US" dirty="0"/>
              <a:t>  </a:t>
            </a:r>
            <a:r>
              <a:rPr lang="en-US" dirty="0">
                <a:solidFill>
                  <a:srgbClr val="FF0000"/>
                </a:solidFill>
              </a:rPr>
              <a:t>name</a:t>
            </a:r>
            <a:r>
              <a:rPr lang="en-US" dirty="0"/>
              <a:t>: annotations-demo</a:t>
            </a:r>
          </a:p>
          <a:p>
            <a:r>
              <a:rPr lang="en-US" dirty="0"/>
              <a:t>  </a:t>
            </a:r>
            <a:r>
              <a:rPr lang="en-US" dirty="0">
                <a:solidFill>
                  <a:srgbClr val="FF0000"/>
                </a:solidFill>
              </a:rPr>
              <a:t>annotations</a:t>
            </a:r>
            <a:r>
              <a:rPr lang="en-US" dirty="0"/>
              <a:t>:</a:t>
            </a:r>
          </a:p>
          <a:p>
            <a:r>
              <a:rPr lang="en-US" dirty="0"/>
              <a:t>    </a:t>
            </a:r>
            <a:r>
              <a:rPr lang="en-US" dirty="0" err="1">
                <a:solidFill>
                  <a:srgbClr val="FF0000"/>
                </a:solidFill>
              </a:rPr>
              <a:t>imageregistry</a:t>
            </a:r>
            <a:r>
              <a:rPr lang="en-US" dirty="0"/>
              <a:t>: "https://hub.docker.com/"</a:t>
            </a:r>
          </a:p>
          <a:p>
            <a:r>
              <a:rPr lang="en-US" dirty="0"/>
              <a:t>spec:</a:t>
            </a:r>
          </a:p>
          <a:p>
            <a:r>
              <a:rPr lang="en-US" dirty="0"/>
              <a:t>  containers:</a:t>
            </a:r>
          </a:p>
          <a:p>
            <a:r>
              <a:rPr lang="en-US" dirty="0"/>
              <a:t>  - name: </a:t>
            </a:r>
            <a:r>
              <a:rPr lang="en-US" dirty="0" err="1"/>
              <a:t>nginx</a:t>
            </a:r>
            <a:endParaRPr lang="en-US" dirty="0"/>
          </a:p>
          <a:p>
            <a:r>
              <a:rPr lang="en-US" dirty="0"/>
              <a:t>    image: nginx:1.14.2</a:t>
            </a:r>
          </a:p>
          <a:p>
            <a:r>
              <a:rPr lang="en-US" dirty="0"/>
              <a:t>    ports:</a:t>
            </a:r>
          </a:p>
          <a:p>
            <a:r>
              <a:rPr lang="en-US" dirty="0"/>
              <a:t>    - </a:t>
            </a:r>
            <a:r>
              <a:rPr lang="en-US" dirty="0" err="1"/>
              <a:t>containerPort</a:t>
            </a:r>
            <a:r>
              <a:rPr lang="en-US" dirty="0"/>
              <a:t>: 80</a:t>
            </a:r>
          </a:p>
        </p:txBody>
      </p:sp>
    </p:spTree>
    <p:extLst>
      <p:ext uri="{BB962C8B-B14F-4D97-AF65-F5344CB8AC3E}">
        <p14:creationId xmlns:p14="http://schemas.microsoft.com/office/powerpoint/2010/main" val="18962881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588263" y="2979539"/>
            <a:ext cx="4167887" cy="553998"/>
          </a:xfrm>
        </p:spPr>
        <p:txBody>
          <a:bodyPr/>
          <a:lstStyle/>
          <a:p>
            <a:r>
              <a:rPr lang="en-US" dirty="0"/>
              <a:t>Deployment</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p:txBody>
          <a:bodyPr/>
          <a:lstStyle/>
          <a:p>
            <a:r>
              <a:rPr lang="en-US" dirty="0"/>
              <a:t>Show Replica Sets and Deployments</a:t>
            </a:r>
          </a:p>
        </p:txBody>
      </p:sp>
    </p:spTree>
    <p:extLst>
      <p:ext uri="{BB962C8B-B14F-4D97-AF65-F5344CB8AC3E}">
        <p14:creationId xmlns:p14="http://schemas.microsoft.com/office/powerpoint/2010/main" val="20789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9B29-0F0B-4CBF-973F-ABB254E0E91F}"/>
              </a:ext>
            </a:extLst>
          </p:cNvPr>
          <p:cNvSpPr>
            <a:spLocks noGrp="1"/>
          </p:cNvSpPr>
          <p:nvPr>
            <p:ph type="title"/>
          </p:nvPr>
        </p:nvSpPr>
        <p:spPr/>
        <p:txBody>
          <a:bodyPr/>
          <a:lstStyle/>
          <a:p>
            <a:r>
              <a:rPr lang="en-US" dirty="0"/>
              <a:t>Desired State </a:t>
            </a:r>
          </a:p>
        </p:txBody>
      </p:sp>
      <p:sp>
        <p:nvSpPr>
          <p:cNvPr id="5" name="Text Placeholder 4">
            <a:extLst>
              <a:ext uri="{FF2B5EF4-FFF2-40B4-BE49-F238E27FC236}">
                <a16:creationId xmlns:a16="http://schemas.microsoft.com/office/drawing/2014/main" id="{658E5532-BAD0-4F7A-AB2B-00F3828F53A0}"/>
              </a:ext>
            </a:extLst>
          </p:cNvPr>
          <p:cNvSpPr>
            <a:spLocks noGrp="1"/>
          </p:cNvSpPr>
          <p:nvPr>
            <p:ph type="body" sz="quarter" idx="11"/>
          </p:nvPr>
        </p:nvSpPr>
        <p:spPr/>
        <p:txBody>
          <a:bodyPr/>
          <a:lstStyle/>
          <a:p>
            <a:r>
              <a:rPr lang="en-US" dirty="0"/>
              <a:t>Maintaining state of your application</a:t>
            </a:r>
          </a:p>
        </p:txBody>
      </p:sp>
      <p:sp>
        <p:nvSpPr>
          <p:cNvPr id="6" name="TextBox 5">
            <a:extLst>
              <a:ext uri="{FF2B5EF4-FFF2-40B4-BE49-F238E27FC236}">
                <a16:creationId xmlns:a16="http://schemas.microsoft.com/office/drawing/2014/main" id="{8BABA7D9-8D5C-43B8-A594-13CF7DD471EF}"/>
              </a:ext>
            </a:extLst>
          </p:cNvPr>
          <p:cNvSpPr txBox="1"/>
          <p:nvPr/>
        </p:nvSpPr>
        <p:spPr>
          <a:xfrm>
            <a:off x="7408984" y="3882684"/>
            <a:ext cx="1562094" cy="307777"/>
          </a:xfrm>
          <a:prstGeom prst="rect">
            <a:avLst/>
          </a:prstGeom>
          <a:noFill/>
        </p:spPr>
        <p:txBody>
          <a:bodyPr wrap="none" lIns="0" tIns="0" rIns="0" bIns="0" rtlCol="0">
            <a:spAutoFit/>
          </a:bodyPr>
          <a:lstStyle/>
          <a:p>
            <a:pPr algn="l"/>
            <a:r>
              <a:rPr lang="en-US" sz="2000" dirty="0"/>
              <a:t>Desired State </a:t>
            </a:r>
          </a:p>
        </p:txBody>
      </p:sp>
      <p:sp>
        <p:nvSpPr>
          <p:cNvPr id="7" name="TextBox 6">
            <a:extLst>
              <a:ext uri="{FF2B5EF4-FFF2-40B4-BE49-F238E27FC236}">
                <a16:creationId xmlns:a16="http://schemas.microsoft.com/office/drawing/2014/main" id="{8E575706-00D7-43C7-8E46-9A45AB6780A7}"/>
              </a:ext>
            </a:extLst>
          </p:cNvPr>
          <p:cNvSpPr txBox="1"/>
          <p:nvPr/>
        </p:nvSpPr>
        <p:spPr>
          <a:xfrm>
            <a:off x="2330547" y="3831102"/>
            <a:ext cx="1349280" cy="307777"/>
          </a:xfrm>
          <a:prstGeom prst="rect">
            <a:avLst/>
          </a:prstGeom>
          <a:noFill/>
        </p:spPr>
        <p:txBody>
          <a:bodyPr wrap="none" lIns="0" tIns="0" rIns="0" bIns="0" rtlCol="0">
            <a:spAutoFit/>
          </a:bodyPr>
          <a:lstStyle/>
          <a:p>
            <a:pPr algn="l"/>
            <a:r>
              <a:rPr lang="en-US" sz="2000" dirty="0"/>
              <a:t>Current State</a:t>
            </a:r>
          </a:p>
        </p:txBody>
      </p:sp>
      <p:sp>
        <p:nvSpPr>
          <p:cNvPr id="8" name="Arrow: Curved Down 7">
            <a:extLst>
              <a:ext uri="{FF2B5EF4-FFF2-40B4-BE49-F238E27FC236}">
                <a16:creationId xmlns:a16="http://schemas.microsoft.com/office/drawing/2014/main" id="{89AC9423-EBFB-48DE-AAC3-6433F0BA0BF7}"/>
              </a:ext>
            </a:extLst>
          </p:cNvPr>
          <p:cNvSpPr/>
          <p:nvPr/>
        </p:nvSpPr>
        <p:spPr bwMode="auto">
          <a:xfrm>
            <a:off x="2541563" y="2804160"/>
            <a:ext cx="5922499" cy="1078524"/>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Arrow: Curved Down 8">
            <a:extLst>
              <a:ext uri="{FF2B5EF4-FFF2-40B4-BE49-F238E27FC236}">
                <a16:creationId xmlns:a16="http://schemas.microsoft.com/office/drawing/2014/main" id="{579642C8-1E35-45FE-A5EF-04AE2C0DAD21}"/>
              </a:ext>
            </a:extLst>
          </p:cNvPr>
          <p:cNvSpPr/>
          <p:nvPr/>
        </p:nvSpPr>
        <p:spPr bwMode="auto">
          <a:xfrm rot="10800000">
            <a:off x="2429021" y="4216887"/>
            <a:ext cx="5922499" cy="1078524"/>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878607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Deployments and YAML manifests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7184437" y="1168210"/>
            <a:ext cx="4199063" cy="5450723"/>
          </a:xfrm>
        </p:spPr>
        <p:txBody>
          <a:bodyPr/>
          <a:lstStyle/>
          <a:p>
            <a:pPr marL="0" indent="0">
              <a:buNone/>
            </a:pPr>
            <a:r>
              <a:rPr lang="en-US" sz="1100" dirty="0" err="1">
                <a:solidFill>
                  <a:srgbClr val="FF0000"/>
                </a:solidFill>
              </a:rPr>
              <a:t>apiVersion</a:t>
            </a:r>
            <a:r>
              <a:rPr lang="en-US" sz="1100" dirty="0"/>
              <a:t>: apps/v1</a:t>
            </a:r>
          </a:p>
          <a:p>
            <a:pPr marL="0" indent="0">
              <a:buNone/>
            </a:pPr>
            <a:r>
              <a:rPr lang="en-US" sz="1100" dirty="0">
                <a:solidFill>
                  <a:srgbClr val="FF0000"/>
                </a:solidFill>
              </a:rPr>
              <a:t>kind</a:t>
            </a:r>
            <a:r>
              <a:rPr lang="en-US" sz="1100" dirty="0"/>
              <a:t>: Deployment</a:t>
            </a:r>
          </a:p>
          <a:p>
            <a:pPr marL="0" indent="0">
              <a:buNone/>
            </a:pPr>
            <a:r>
              <a:rPr lang="en-US" sz="1100" dirty="0">
                <a:solidFill>
                  <a:srgbClr val="FF0000"/>
                </a:solidFill>
              </a:rPr>
              <a:t>metadata</a:t>
            </a:r>
            <a:r>
              <a:rPr lang="en-US" sz="1100" dirty="0"/>
              <a:t>:</a:t>
            </a:r>
          </a:p>
          <a:p>
            <a:pPr marL="0" indent="0">
              <a:buNone/>
            </a:pPr>
            <a:r>
              <a:rPr lang="en-US" sz="1100" dirty="0"/>
              <a:t>  </a:t>
            </a:r>
            <a:r>
              <a:rPr lang="en-US" sz="1100" dirty="0">
                <a:solidFill>
                  <a:srgbClr val="FF0000"/>
                </a:solidFill>
              </a:rPr>
              <a:t>name</a:t>
            </a:r>
            <a:r>
              <a:rPr lang="en-US" sz="1100" dirty="0"/>
              <a:t>: </a:t>
            </a:r>
            <a:r>
              <a:rPr lang="en-US" sz="1100" dirty="0" err="1"/>
              <a:t>nginx</a:t>
            </a:r>
            <a:endParaRPr lang="en-US" sz="1100" dirty="0"/>
          </a:p>
          <a:p>
            <a:pPr marL="0" indent="0">
              <a:buNone/>
            </a:pPr>
            <a:r>
              <a:rPr lang="en-US" sz="1100" dirty="0">
                <a:solidFill>
                  <a:srgbClr val="FF0000"/>
                </a:solidFill>
              </a:rPr>
              <a:t>spec</a:t>
            </a:r>
            <a:r>
              <a:rPr lang="en-US" sz="1100" dirty="0"/>
              <a:t>:</a:t>
            </a:r>
          </a:p>
          <a:p>
            <a:pPr marL="0" indent="0">
              <a:buNone/>
            </a:pPr>
            <a:r>
              <a:rPr lang="en-US" sz="1100" dirty="0"/>
              <a:t>  </a:t>
            </a:r>
            <a:r>
              <a:rPr lang="en-US" sz="1100" dirty="0">
                <a:solidFill>
                  <a:srgbClr val="FF0000"/>
                </a:solidFill>
              </a:rPr>
              <a:t>replicas</a:t>
            </a:r>
            <a:r>
              <a:rPr lang="en-US" sz="1100" dirty="0"/>
              <a:t>: 3</a:t>
            </a:r>
          </a:p>
          <a:p>
            <a:pPr marL="0" indent="0">
              <a:buNone/>
            </a:pPr>
            <a:r>
              <a:rPr lang="en-US" sz="1100" dirty="0"/>
              <a:t>  </a:t>
            </a:r>
            <a:r>
              <a:rPr lang="en-US" sz="1100" dirty="0">
                <a:solidFill>
                  <a:srgbClr val="FF0000"/>
                </a:solidFill>
              </a:rPr>
              <a:t>selector</a:t>
            </a:r>
            <a:r>
              <a:rPr lang="en-US" sz="1100" dirty="0"/>
              <a:t>:</a:t>
            </a:r>
          </a:p>
          <a:p>
            <a:pPr marL="0" indent="0">
              <a:buNone/>
            </a:pPr>
            <a:r>
              <a:rPr lang="en-US" sz="1100" dirty="0"/>
              <a:t>    </a:t>
            </a:r>
            <a:r>
              <a:rPr lang="en-US" sz="1100" dirty="0" err="1">
                <a:solidFill>
                  <a:srgbClr val="FF0000"/>
                </a:solidFill>
              </a:rPr>
              <a:t>matchLabels</a:t>
            </a:r>
            <a:r>
              <a:rPr lang="en-US" sz="1100" dirty="0"/>
              <a:t>:</a:t>
            </a:r>
          </a:p>
          <a:p>
            <a:pPr marL="0" indent="0">
              <a:buNone/>
            </a:pPr>
            <a:r>
              <a:rPr lang="en-US" sz="1100" dirty="0"/>
              <a:t>      </a:t>
            </a:r>
            <a:r>
              <a:rPr lang="en-US" sz="1100" dirty="0">
                <a:solidFill>
                  <a:srgbClr val="FF0000"/>
                </a:solidFill>
              </a:rPr>
              <a:t>app</a:t>
            </a:r>
            <a:r>
              <a:rPr lang="en-US" sz="1100" dirty="0"/>
              <a:t>: </a:t>
            </a:r>
            <a:r>
              <a:rPr lang="en-US" sz="1100" dirty="0" err="1"/>
              <a:t>nginx</a:t>
            </a:r>
            <a:endParaRPr lang="en-US" sz="1100" dirty="0"/>
          </a:p>
          <a:p>
            <a:pPr marL="0" indent="0">
              <a:buNone/>
            </a:pPr>
            <a:r>
              <a:rPr lang="en-US" sz="1100" dirty="0"/>
              <a:t>  </a:t>
            </a:r>
            <a:r>
              <a:rPr lang="en-US" sz="1100" dirty="0">
                <a:solidFill>
                  <a:srgbClr val="FF0000"/>
                </a:solidFill>
              </a:rPr>
              <a:t>template</a:t>
            </a:r>
            <a:r>
              <a:rPr lang="en-US" sz="1100" dirty="0"/>
              <a:t>:</a:t>
            </a:r>
          </a:p>
          <a:p>
            <a:pPr marL="0" indent="0">
              <a:buNone/>
            </a:pPr>
            <a:r>
              <a:rPr lang="en-US" sz="1100" dirty="0"/>
              <a:t>    </a:t>
            </a:r>
            <a:r>
              <a:rPr lang="en-US" sz="1100" dirty="0">
                <a:solidFill>
                  <a:srgbClr val="FF0000"/>
                </a:solidFill>
              </a:rPr>
              <a:t>metadata</a:t>
            </a:r>
            <a:r>
              <a:rPr lang="en-US" sz="1100" dirty="0"/>
              <a:t>:</a:t>
            </a:r>
          </a:p>
          <a:p>
            <a:pPr marL="0" indent="0">
              <a:buNone/>
            </a:pPr>
            <a:r>
              <a:rPr lang="en-US" sz="1100" dirty="0"/>
              <a:t>      </a:t>
            </a:r>
            <a:r>
              <a:rPr lang="en-US" sz="1100" dirty="0">
                <a:solidFill>
                  <a:srgbClr val="FF0000"/>
                </a:solidFill>
              </a:rPr>
              <a:t>labels</a:t>
            </a:r>
            <a:r>
              <a:rPr lang="en-US" sz="1100" dirty="0"/>
              <a:t>:</a:t>
            </a:r>
          </a:p>
          <a:p>
            <a:pPr marL="0" indent="0">
              <a:buNone/>
            </a:pPr>
            <a:r>
              <a:rPr lang="en-US" sz="1100" dirty="0"/>
              <a:t>        </a:t>
            </a:r>
            <a:r>
              <a:rPr lang="en-US" sz="1100" dirty="0">
                <a:solidFill>
                  <a:srgbClr val="FF0000"/>
                </a:solidFill>
              </a:rPr>
              <a:t>app</a:t>
            </a:r>
            <a:r>
              <a:rPr lang="en-US" sz="1100" dirty="0"/>
              <a:t>: </a:t>
            </a:r>
            <a:r>
              <a:rPr lang="en-US" sz="1100" dirty="0" err="1"/>
              <a:t>nginx</a:t>
            </a:r>
            <a:endParaRPr lang="en-US" sz="1100" dirty="0"/>
          </a:p>
          <a:p>
            <a:pPr marL="0" indent="0">
              <a:buNone/>
            </a:pPr>
            <a:r>
              <a:rPr lang="en-US" sz="1100" dirty="0"/>
              <a:t>    </a:t>
            </a:r>
            <a:r>
              <a:rPr lang="en-US" sz="1100" dirty="0">
                <a:solidFill>
                  <a:srgbClr val="FF0000"/>
                </a:solidFill>
              </a:rPr>
              <a:t>spec</a:t>
            </a:r>
            <a:r>
              <a:rPr lang="en-US" sz="1100" dirty="0"/>
              <a:t>:</a:t>
            </a:r>
          </a:p>
          <a:p>
            <a:pPr marL="0" indent="0">
              <a:buNone/>
            </a:pPr>
            <a:r>
              <a:rPr lang="en-US" sz="1100" dirty="0"/>
              <a:t>      </a:t>
            </a:r>
            <a:r>
              <a:rPr lang="en-US" sz="1100" dirty="0">
                <a:solidFill>
                  <a:srgbClr val="FF0000"/>
                </a:solidFill>
              </a:rPr>
              <a:t>containers</a:t>
            </a:r>
            <a:r>
              <a:rPr lang="en-US" sz="1100" dirty="0"/>
              <a:t>:</a:t>
            </a:r>
          </a:p>
          <a:p>
            <a:pPr marL="0" indent="0">
              <a:buNone/>
            </a:pPr>
            <a:r>
              <a:rPr lang="en-US" sz="1100" dirty="0"/>
              <a:t>      - </a:t>
            </a:r>
            <a:r>
              <a:rPr lang="en-US" sz="1100" dirty="0">
                <a:solidFill>
                  <a:srgbClr val="FF0000"/>
                </a:solidFill>
              </a:rPr>
              <a:t>name</a:t>
            </a:r>
            <a:r>
              <a:rPr lang="en-US" sz="1100" dirty="0"/>
              <a:t>: </a:t>
            </a:r>
            <a:r>
              <a:rPr lang="en-US" sz="1100" dirty="0" err="1"/>
              <a:t>nginx</a:t>
            </a:r>
            <a:endParaRPr lang="en-US" sz="1100" dirty="0"/>
          </a:p>
          <a:p>
            <a:pPr marL="0" indent="0">
              <a:buNone/>
            </a:pPr>
            <a:r>
              <a:rPr lang="en-US" sz="1100" dirty="0"/>
              <a:t>        </a:t>
            </a:r>
            <a:r>
              <a:rPr lang="en-US" sz="1100" dirty="0">
                <a:solidFill>
                  <a:srgbClr val="FF0000"/>
                </a:solidFill>
              </a:rPr>
              <a:t>image</a:t>
            </a:r>
            <a:r>
              <a:rPr lang="en-US" sz="1100" dirty="0"/>
              <a:t>: mcr.microsoft.com/</a:t>
            </a:r>
            <a:r>
              <a:rPr lang="en-US" sz="1100" dirty="0" err="1"/>
              <a:t>oss</a:t>
            </a:r>
            <a:r>
              <a:rPr lang="en-US" sz="1100" dirty="0"/>
              <a:t>/</a:t>
            </a:r>
            <a:r>
              <a:rPr lang="en-US" sz="1100" dirty="0" err="1"/>
              <a:t>nginx</a:t>
            </a:r>
            <a:r>
              <a:rPr lang="en-US" sz="1100" dirty="0"/>
              <a:t>/nginx:1.15.2-alpine</a:t>
            </a:r>
          </a:p>
          <a:p>
            <a:pPr marL="0" indent="0">
              <a:buNone/>
            </a:pPr>
            <a:r>
              <a:rPr lang="en-US" sz="1100" dirty="0"/>
              <a:t>        </a:t>
            </a:r>
            <a:r>
              <a:rPr lang="en-US" sz="1100" dirty="0">
                <a:solidFill>
                  <a:srgbClr val="FF0000"/>
                </a:solidFill>
              </a:rPr>
              <a:t>ports</a:t>
            </a:r>
            <a:r>
              <a:rPr lang="en-US" sz="1100" dirty="0"/>
              <a:t>:</a:t>
            </a:r>
          </a:p>
          <a:p>
            <a:pPr marL="0" indent="0">
              <a:buNone/>
            </a:pPr>
            <a:r>
              <a:rPr lang="en-US" sz="1100" dirty="0"/>
              <a:t>        - </a:t>
            </a:r>
            <a:r>
              <a:rPr lang="en-US" sz="1100" dirty="0" err="1">
                <a:solidFill>
                  <a:srgbClr val="FF0000"/>
                </a:solidFill>
              </a:rPr>
              <a:t>containerPort</a:t>
            </a:r>
            <a:r>
              <a:rPr lang="en-US" sz="1100" dirty="0"/>
              <a:t>: 80</a:t>
            </a:r>
          </a:p>
          <a:p>
            <a:pPr marL="0" indent="0">
              <a:buNone/>
            </a:pPr>
            <a:r>
              <a:rPr lang="en-US" sz="1100" dirty="0"/>
              <a:t>        - </a:t>
            </a:r>
            <a:r>
              <a:rPr lang="en-US" sz="1100" dirty="0" err="1">
                <a:solidFill>
                  <a:srgbClr val="FF0000"/>
                </a:solidFill>
              </a:rPr>
              <a:t>containerPort</a:t>
            </a:r>
            <a:r>
              <a:rPr lang="en-US" sz="1100" dirty="0"/>
              <a:t>: 443</a:t>
            </a:r>
          </a:p>
          <a:p>
            <a:pPr marL="0" indent="0">
              <a:buNone/>
            </a:pPr>
            <a:r>
              <a:rPr lang="en-US" sz="1100" dirty="0"/>
              <a:t>        </a:t>
            </a:r>
            <a:r>
              <a:rPr lang="en-US" sz="1100" dirty="0">
                <a:solidFill>
                  <a:srgbClr val="FF0000"/>
                </a:solidFill>
              </a:rPr>
              <a:t>resources</a:t>
            </a:r>
            <a:r>
              <a:rPr lang="en-US" sz="1100" dirty="0"/>
              <a:t>:</a:t>
            </a:r>
          </a:p>
          <a:p>
            <a:pPr marL="0" indent="0">
              <a:buNone/>
            </a:pPr>
            <a:r>
              <a:rPr lang="en-US" sz="1100" dirty="0"/>
              <a:t>          </a:t>
            </a:r>
            <a:r>
              <a:rPr lang="en-US" sz="1100" dirty="0">
                <a:solidFill>
                  <a:srgbClr val="FF0000"/>
                </a:solidFill>
              </a:rPr>
              <a:t>requests</a:t>
            </a:r>
            <a:r>
              <a:rPr lang="en-US" sz="1100" dirty="0"/>
              <a:t>:</a:t>
            </a:r>
          </a:p>
          <a:p>
            <a:pPr marL="0" indent="0">
              <a:buNone/>
            </a:pPr>
            <a:r>
              <a:rPr lang="en-US" sz="1100" dirty="0"/>
              <a:t>            </a:t>
            </a:r>
            <a:r>
              <a:rPr lang="en-US" sz="1100" dirty="0" err="1">
                <a:solidFill>
                  <a:srgbClr val="FF0000"/>
                </a:solidFill>
              </a:rPr>
              <a:t>cpu</a:t>
            </a:r>
            <a:r>
              <a:rPr lang="en-US" sz="1100" dirty="0"/>
              <a:t>: 250m</a:t>
            </a:r>
          </a:p>
          <a:p>
            <a:pPr marL="0" indent="0">
              <a:buNone/>
            </a:pPr>
            <a:r>
              <a:rPr lang="en-US" sz="1100" dirty="0"/>
              <a:t>            </a:t>
            </a:r>
            <a:r>
              <a:rPr lang="en-US" sz="1100" dirty="0">
                <a:solidFill>
                  <a:srgbClr val="FF0000"/>
                </a:solidFill>
              </a:rPr>
              <a:t>memory</a:t>
            </a:r>
            <a:r>
              <a:rPr lang="en-US" sz="1100" dirty="0"/>
              <a:t>: 64Mi</a:t>
            </a:r>
          </a:p>
          <a:p>
            <a:pPr marL="0" indent="0">
              <a:buNone/>
            </a:pPr>
            <a:r>
              <a:rPr lang="en-US" sz="1100" dirty="0"/>
              <a:t>          </a:t>
            </a:r>
            <a:r>
              <a:rPr lang="en-US" sz="1100" dirty="0">
                <a:solidFill>
                  <a:srgbClr val="FF0000"/>
                </a:solidFill>
              </a:rPr>
              <a:t>limits</a:t>
            </a:r>
            <a:r>
              <a:rPr lang="en-US" sz="1100" dirty="0"/>
              <a:t>:</a:t>
            </a:r>
          </a:p>
          <a:p>
            <a:pPr marL="0" indent="0">
              <a:buNone/>
            </a:pPr>
            <a:r>
              <a:rPr lang="en-US" sz="1100" dirty="0"/>
              <a:t>            </a:t>
            </a:r>
            <a:r>
              <a:rPr lang="en-US" sz="1100" dirty="0" err="1">
                <a:solidFill>
                  <a:srgbClr val="FF0000"/>
                </a:solidFill>
              </a:rPr>
              <a:t>cpu</a:t>
            </a:r>
            <a:r>
              <a:rPr lang="en-US" sz="1100" dirty="0"/>
              <a:t>: 500m</a:t>
            </a:r>
          </a:p>
          <a:p>
            <a:pPr marL="0" indent="0">
              <a:buNone/>
            </a:pPr>
            <a:r>
              <a:rPr lang="en-US" sz="1100" dirty="0"/>
              <a:t>            </a:t>
            </a:r>
            <a:r>
              <a:rPr lang="en-US" sz="1100" dirty="0">
                <a:solidFill>
                  <a:srgbClr val="FF0000"/>
                </a:solidFill>
              </a:rPr>
              <a:t>memory</a:t>
            </a:r>
            <a:r>
              <a:rPr lang="en-US" sz="1100" dirty="0"/>
              <a:t>: 256Mi</a:t>
            </a:r>
          </a:p>
        </p:txBody>
      </p:sp>
      <p:sp>
        <p:nvSpPr>
          <p:cNvPr id="8" name="Rectangle: Rounded Corners 7">
            <a:extLst>
              <a:ext uri="{FF2B5EF4-FFF2-40B4-BE49-F238E27FC236}">
                <a16:creationId xmlns:a16="http://schemas.microsoft.com/office/drawing/2014/main" id="{FE2EC05C-FFD3-46D3-A616-30AE01D84FAC}"/>
              </a:ext>
            </a:extLst>
          </p:cNvPr>
          <p:cNvSpPr/>
          <p:nvPr/>
        </p:nvSpPr>
        <p:spPr bwMode="auto">
          <a:xfrm>
            <a:off x="713840" y="1299558"/>
            <a:ext cx="5858313" cy="8064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Deployment</a:t>
            </a:r>
          </a:p>
        </p:txBody>
      </p:sp>
      <p:sp>
        <p:nvSpPr>
          <p:cNvPr id="9" name="Rectangle: Rounded Corners 8">
            <a:extLst>
              <a:ext uri="{FF2B5EF4-FFF2-40B4-BE49-F238E27FC236}">
                <a16:creationId xmlns:a16="http://schemas.microsoft.com/office/drawing/2014/main" id="{575EBF3C-B9F1-4ED2-ADD5-9175878AFEAB}"/>
              </a:ext>
            </a:extLst>
          </p:cNvPr>
          <p:cNvSpPr/>
          <p:nvPr/>
        </p:nvSpPr>
        <p:spPr bwMode="auto">
          <a:xfrm>
            <a:off x="713840" y="2310509"/>
            <a:ext cx="5858313" cy="8064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rgbClr val="FFFFFF"/>
                </a:solidFill>
                <a:ea typeface="Segoe UI" pitchFamily="34" charset="0"/>
                <a:cs typeface="Segoe UI" pitchFamily="34" charset="0"/>
              </a:rPr>
              <a:t>ReplicaSet</a:t>
            </a:r>
            <a:endParaRPr lang="en-US" sz="2000" dirty="0">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6674CFB7-89C1-45E5-B603-6C01765E6DCB}"/>
              </a:ext>
            </a:extLst>
          </p:cNvPr>
          <p:cNvSpPr/>
          <p:nvPr/>
        </p:nvSpPr>
        <p:spPr bwMode="auto">
          <a:xfrm>
            <a:off x="713840" y="3321460"/>
            <a:ext cx="1737929" cy="191399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Pod</a:t>
            </a:r>
          </a:p>
          <a:p>
            <a:pPr algn="l" defTabSz="932472" fontAlgn="base">
              <a:spcBef>
                <a:spcPct val="0"/>
              </a:spcBef>
              <a:spcAft>
                <a:spcPct val="0"/>
              </a:spcAft>
            </a:pPr>
            <a:r>
              <a:rPr lang="en-US" sz="1600" dirty="0">
                <a:solidFill>
                  <a:srgbClr val="FFFFFF"/>
                </a:solidFill>
                <a:ea typeface="Segoe UI" pitchFamily="34" charset="0"/>
                <a:cs typeface="Segoe UI" pitchFamily="34" charset="0"/>
              </a:rPr>
              <a:t>Port 80</a:t>
            </a:r>
          </a:p>
          <a:p>
            <a:pPr algn="l" defTabSz="932472" fontAlgn="base">
              <a:spcBef>
                <a:spcPct val="0"/>
              </a:spcBef>
              <a:spcAft>
                <a:spcPct val="0"/>
              </a:spcAft>
            </a:pPr>
            <a:r>
              <a:rPr lang="en-US" sz="1600" dirty="0">
                <a:solidFill>
                  <a:srgbClr val="FFFFFF"/>
                </a:solidFill>
                <a:ea typeface="Segoe UI" pitchFamily="34" charset="0"/>
                <a:cs typeface="Segoe UI" pitchFamily="34" charset="0"/>
              </a:rPr>
              <a:t>Port 443</a:t>
            </a:r>
          </a:p>
        </p:txBody>
      </p:sp>
      <p:grpSp>
        <p:nvGrpSpPr>
          <p:cNvPr id="21" name="Group 20">
            <a:extLst>
              <a:ext uri="{FF2B5EF4-FFF2-40B4-BE49-F238E27FC236}">
                <a16:creationId xmlns:a16="http://schemas.microsoft.com/office/drawing/2014/main" id="{96266DFC-FD90-4A8D-BA75-74A87BB0EF11}"/>
              </a:ext>
            </a:extLst>
          </p:cNvPr>
          <p:cNvGrpSpPr/>
          <p:nvPr/>
        </p:nvGrpSpPr>
        <p:grpSpPr>
          <a:xfrm>
            <a:off x="975426" y="4565272"/>
            <a:ext cx="925430" cy="499797"/>
            <a:chOff x="4572000" y="3992691"/>
            <a:chExt cx="1630017" cy="880323"/>
          </a:xfrm>
        </p:grpSpPr>
        <p:sp>
          <p:nvSpPr>
            <p:cNvPr id="11" name="Rectangle 10">
              <a:extLst>
                <a:ext uri="{FF2B5EF4-FFF2-40B4-BE49-F238E27FC236}">
                  <a16:creationId xmlns:a16="http://schemas.microsoft.com/office/drawing/2014/main" id="{6871D9B2-7DDC-4136-8432-19F3A1080643}"/>
                </a:ext>
              </a:extLst>
            </p:cNvPr>
            <p:cNvSpPr/>
            <p:nvPr/>
          </p:nvSpPr>
          <p:spPr bwMode="auto">
            <a:xfrm>
              <a:off x="4572000" y="3992691"/>
              <a:ext cx="1630017" cy="880323"/>
            </a:xfrm>
            <a:prstGeom prst="rect">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7B5F12C-EFD0-4DC5-9996-88E8F5358A50}"/>
                </a:ext>
              </a:extLst>
            </p:cNvPr>
            <p:cNvCxnSpPr/>
            <p:nvPr/>
          </p:nvCxnSpPr>
          <p:spPr>
            <a:xfrm>
              <a:off x="478214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69F446-295B-4B18-9BDD-B24D188E7DA5}"/>
                </a:ext>
              </a:extLst>
            </p:cNvPr>
            <p:cNvCxnSpPr/>
            <p:nvPr/>
          </p:nvCxnSpPr>
          <p:spPr>
            <a:xfrm>
              <a:off x="4946847"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AC1FDDA-C995-4806-B136-E3620827361E}"/>
                </a:ext>
              </a:extLst>
            </p:cNvPr>
            <p:cNvCxnSpPr/>
            <p:nvPr/>
          </p:nvCxnSpPr>
          <p:spPr>
            <a:xfrm>
              <a:off x="5128591"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D0BFC9-5996-482F-8628-56250A4F13E9}"/>
                </a:ext>
              </a:extLst>
            </p:cNvPr>
            <p:cNvCxnSpPr/>
            <p:nvPr/>
          </p:nvCxnSpPr>
          <p:spPr>
            <a:xfrm>
              <a:off x="5316015"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CAAB1C-8D0C-4655-8169-C305418F3D6F}"/>
                </a:ext>
              </a:extLst>
            </p:cNvPr>
            <p:cNvCxnSpPr/>
            <p:nvPr/>
          </p:nvCxnSpPr>
          <p:spPr>
            <a:xfrm>
              <a:off x="546368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6ED86C-E66B-4227-A71D-4589E1DB51DB}"/>
                </a:ext>
              </a:extLst>
            </p:cNvPr>
            <p:cNvCxnSpPr/>
            <p:nvPr/>
          </p:nvCxnSpPr>
          <p:spPr>
            <a:xfrm>
              <a:off x="564542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4643E35-140F-4325-A6FD-92567FB37144}"/>
                </a:ext>
              </a:extLst>
            </p:cNvPr>
            <p:cNvCxnSpPr/>
            <p:nvPr/>
          </p:nvCxnSpPr>
          <p:spPr>
            <a:xfrm>
              <a:off x="5838529"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45595D-BCC4-4088-BF77-9882CEE010FE}"/>
                </a:ext>
              </a:extLst>
            </p:cNvPr>
            <p:cNvCxnSpPr/>
            <p:nvPr/>
          </p:nvCxnSpPr>
          <p:spPr>
            <a:xfrm>
              <a:off x="598619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5ADC05CC-2607-4BEE-B2BC-29A4DABF225A}"/>
              </a:ext>
            </a:extLst>
          </p:cNvPr>
          <p:cNvSpPr/>
          <p:nvPr/>
        </p:nvSpPr>
        <p:spPr bwMode="auto">
          <a:xfrm>
            <a:off x="2774032" y="3321460"/>
            <a:ext cx="1737929" cy="191399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Pod</a:t>
            </a:r>
          </a:p>
          <a:p>
            <a:pPr algn="l" defTabSz="932472" fontAlgn="base">
              <a:spcBef>
                <a:spcPct val="0"/>
              </a:spcBef>
              <a:spcAft>
                <a:spcPct val="0"/>
              </a:spcAft>
            </a:pPr>
            <a:r>
              <a:rPr lang="en-US" sz="1600" dirty="0">
                <a:solidFill>
                  <a:srgbClr val="FFFFFF"/>
                </a:solidFill>
                <a:ea typeface="Segoe UI" pitchFamily="34" charset="0"/>
                <a:cs typeface="Segoe UI" pitchFamily="34" charset="0"/>
              </a:rPr>
              <a:t>Port 80</a:t>
            </a:r>
          </a:p>
          <a:p>
            <a:pPr algn="l" defTabSz="932472" fontAlgn="base">
              <a:spcBef>
                <a:spcPct val="0"/>
              </a:spcBef>
              <a:spcAft>
                <a:spcPct val="0"/>
              </a:spcAft>
            </a:pPr>
            <a:r>
              <a:rPr lang="en-US" sz="1600" dirty="0">
                <a:solidFill>
                  <a:srgbClr val="FFFFFF"/>
                </a:solidFill>
                <a:ea typeface="Segoe UI" pitchFamily="34" charset="0"/>
                <a:cs typeface="Segoe UI" pitchFamily="34" charset="0"/>
              </a:rPr>
              <a:t>Port 443</a:t>
            </a:r>
          </a:p>
        </p:txBody>
      </p:sp>
      <p:grpSp>
        <p:nvGrpSpPr>
          <p:cNvPr id="23" name="Group 22">
            <a:extLst>
              <a:ext uri="{FF2B5EF4-FFF2-40B4-BE49-F238E27FC236}">
                <a16:creationId xmlns:a16="http://schemas.microsoft.com/office/drawing/2014/main" id="{3302E2B5-2B94-452F-B85E-1A0439175789}"/>
              </a:ext>
            </a:extLst>
          </p:cNvPr>
          <p:cNvGrpSpPr/>
          <p:nvPr/>
        </p:nvGrpSpPr>
        <p:grpSpPr>
          <a:xfrm>
            <a:off x="3035618" y="4565272"/>
            <a:ext cx="925430" cy="499797"/>
            <a:chOff x="4572000" y="3992691"/>
            <a:chExt cx="1630017" cy="880323"/>
          </a:xfrm>
        </p:grpSpPr>
        <p:sp>
          <p:nvSpPr>
            <p:cNvPr id="24" name="Rectangle 23">
              <a:extLst>
                <a:ext uri="{FF2B5EF4-FFF2-40B4-BE49-F238E27FC236}">
                  <a16:creationId xmlns:a16="http://schemas.microsoft.com/office/drawing/2014/main" id="{8E02D83C-E79D-455B-84B1-76B02DB57073}"/>
                </a:ext>
              </a:extLst>
            </p:cNvPr>
            <p:cNvSpPr/>
            <p:nvPr/>
          </p:nvSpPr>
          <p:spPr bwMode="auto">
            <a:xfrm>
              <a:off x="4572000" y="3992691"/>
              <a:ext cx="1630017" cy="880323"/>
            </a:xfrm>
            <a:prstGeom prst="rect">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B7249D16-01CA-47E7-9B96-2C3B40825170}"/>
                </a:ext>
              </a:extLst>
            </p:cNvPr>
            <p:cNvCxnSpPr/>
            <p:nvPr/>
          </p:nvCxnSpPr>
          <p:spPr>
            <a:xfrm>
              <a:off x="478214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DB179C-C8EB-4C67-9A8B-E42DE0BB3C60}"/>
                </a:ext>
              </a:extLst>
            </p:cNvPr>
            <p:cNvCxnSpPr/>
            <p:nvPr/>
          </p:nvCxnSpPr>
          <p:spPr>
            <a:xfrm>
              <a:off x="4946847"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6CBF66-2B3F-43B2-8EA7-2679463090DE}"/>
                </a:ext>
              </a:extLst>
            </p:cNvPr>
            <p:cNvCxnSpPr/>
            <p:nvPr/>
          </p:nvCxnSpPr>
          <p:spPr>
            <a:xfrm>
              <a:off x="5128591"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8BBB4A-73AA-42E6-BED1-9422B8B03B8C}"/>
                </a:ext>
              </a:extLst>
            </p:cNvPr>
            <p:cNvCxnSpPr/>
            <p:nvPr/>
          </p:nvCxnSpPr>
          <p:spPr>
            <a:xfrm>
              <a:off x="5316015"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E84C0D6-497A-4B15-9127-56ACC871345D}"/>
                </a:ext>
              </a:extLst>
            </p:cNvPr>
            <p:cNvCxnSpPr/>
            <p:nvPr/>
          </p:nvCxnSpPr>
          <p:spPr>
            <a:xfrm>
              <a:off x="546368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09B5A0E-F01B-4869-8C01-70C5B4C8C477}"/>
                </a:ext>
              </a:extLst>
            </p:cNvPr>
            <p:cNvCxnSpPr/>
            <p:nvPr/>
          </p:nvCxnSpPr>
          <p:spPr>
            <a:xfrm>
              <a:off x="564542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3658EB4-9CEE-4451-A5C9-CBC1C348F657}"/>
                </a:ext>
              </a:extLst>
            </p:cNvPr>
            <p:cNvCxnSpPr/>
            <p:nvPr/>
          </p:nvCxnSpPr>
          <p:spPr>
            <a:xfrm>
              <a:off x="5838529"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12B4C8-8F32-4011-854A-5F6113CDCE26}"/>
                </a:ext>
              </a:extLst>
            </p:cNvPr>
            <p:cNvCxnSpPr/>
            <p:nvPr/>
          </p:nvCxnSpPr>
          <p:spPr>
            <a:xfrm>
              <a:off x="598619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3" name="Rectangle: Rounded Corners 32">
            <a:extLst>
              <a:ext uri="{FF2B5EF4-FFF2-40B4-BE49-F238E27FC236}">
                <a16:creationId xmlns:a16="http://schemas.microsoft.com/office/drawing/2014/main" id="{2B2DF1E5-49BE-4D82-925E-F36266B8F258}"/>
              </a:ext>
            </a:extLst>
          </p:cNvPr>
          <p:cNvSpPr/>
          <p:nvPr/>
        </p:nvSpPr>
        <p:spPr bwMode="auto">
          <a:xfrm>
            <a:off x="4834224" y="3321460"/>
            <a:ext cx="1737929" cy="191399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Pod</a:t>
            </a:r>
          </a:p>
          <a:p>
            <a:pPr algn="l" defTabSz="932472" fontAlgn="base">
              <a:spcBef>
                <a:spcPct val="0"/>
              </a:spcBef>
              <a:spcAft>
                <a:spcPct val="0"/>
              </a:spcAft>
            </a:pPr>
            <a:r>
              <a:rPr lang="en-US" sz="1600" dirty="0">
                <a:solidFill>
                  <a:srgbClr val="FFFFFF"/>
                </a:solidFill>
                <a:ea typeface="Segoe UI" pitchFamily="34" charset="0"/>
                <a:cs typeface="Segoe UI" pitchFamily="34" charset="0"/>
              </a:rPr>
              <a:t>Port 80</a:t>
            </a:r>
          </a:p>
          <a:p>
            <a:pPr algn="l" defTabSz="932472" fontAlgn="base">
              <a:spcBef>
                <a:spcPct val="0"/>
              </a:spcBef>
              <a:spcAft>
                <a:spcPct val="0"/>
              </a:spcAft>
            </a:pPr>
            <a:r>
              <a:rPr lang="en-US" sz="1600" dirty="0">
                <a:solidFill>
                  <a:srgbClr val="FFFFFF"/>
                </a:solidFill>
                <a:ea typeface="Segoe UI" pitchFamily="34" charset="0"/>
                <a:cs typeface="Segoe UI" pitchFamily="34" charset="0"/>
              </a:rPr>
              <a:t>Port 443</a:t>
            </a:r>
          </a:p>
        </p:txBody>
      </p:sp>
      <p:grpSp>
        <p:nvGrpSpPr>
          <p:cNvPr id="34" name="Group 33">
            <a:extLst>
              <a:ext uri="{FF2B5EF4-FFF2-40B4-BE49-F238E27FC236}">
                <a16:creationId xmlns:a16="http://schemas.microsoft.com/office/drawing/2014/main" id="{C5988AFF-3260-49D3-B4AC-88984498C0E9}"/>
              </a:ext>
            </a:extLst>
          </p:cNvPr>
          <p:cNvGrpSpPr/>
          <p:nvPr/>
        </p:nvGrpSpPr>
        <p:grpSpPr>
          <a:xfrm>
            <a:off x="5095810" y="4565272"/>
            <a:ext cx="925430" cy="499797"/>
            <a:chOff x="4572000" y="3992691"/>
            <a:chExt cx="1630017" cy="880323"/>
          </a:xfrm>
        </p:grpSpPr>
        <p:sp>
          <p:nvSpPr>
            <p:cNvPr id="35" name="Rectangle 34">
              <a:extLst>
                <a:ext uri="{FF2B5EF4-FFF2-40B4-BE49-F238E27FC236}">
                  <a16:creationId xmlns:a16="http://schemas.microsoft.com/office/drawing/2014/main" id="{7E4E5BF0-71E5-476E-A666-8C6AD9F63D62}"/>
                </a:ext>
              </a:extLst>
            </p:cNvPr>
            <p:cNvSpPr/>
            <p:nvPr/>
          </p:nvSpPr>
          <p:spPr bwMode="auto">
            <a:xfrm>
              <a:off x="4572000" y="3992691"/>
              <a:ext cx="1630017" cy="880323"/>
            </a:xfrm>
            <a:prstGeom prst="rect">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B6440666-CF25-4ADC-88EC-04196D461D5C}"/>
                </a:ext>
              </a:extLst>
            </p:cNvPr>
            <p:cNvCxnSpPr/>
            <p:nvPr/>
          </p:nvCxnSpPr>
          <p:spPr>
            <a:xfrm>
              <a:off x="478214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D2AA47-8B51-49BD-AC93-ED9281C55AEA}"/>
                </a:ext>
              </a:extLst>
            </p:cNvPr>
            <p:cNvCxnSpPr/>
            <p:nvPr/>
          </p:nvCxnSpPr>
          <p:spPr>
            <a:xfrm>
              <a:off x="4946847"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2C1D10A-EA30-474E-A463-32DBFD0946E1}"/>
                </a:ext>
              </a:extLst>
            </p:cNvPr>
            <p:cNvCxnSpPr/>
            <p:nvPr/>
          </p:nvCxnSpPr>
          <p:spPr>
            <a:xfrm>
              <a:off x="5128591"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6F4E3C8-BCBE-43F3-9186-D5D15C0B942C}"/>
                </a:ext>
              </a:extLst>
            </p:cNvPr>
            <p:cNvCxnSpPr/>
            <p:nvPr/>
          </p:nvCxnSpPr>
          <p:spPr>
            <a:xfrm>
              <a:off x="5316015"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081B8A-42E8-493F-9569-7B32909B468A}"/>
                </a:ext>
              </a:extLst>
            </p:cNvPr>
            <p:cNvCxnSpPr/>
            <p:nvPr/>
          </p:nvCxnSpPr>
          <p:spPr>
            <a:xfrm>
              <a:off x="546368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F6EB523-F2E8-4C2D-BDAF-F9B97C48D16B}"/>
                </a:ext>
              </a:extLst>
            </p:cNvPr>
            <p:cNvCxnSpPr/>
            <p:nvPr/>
          </p:nvCxnSpPr>
          <p:spPr>
            <a:xfrm>
              <a:off x="564542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3F64FF-A15A-45C9-BE29-6E2D21AF43C7}"/>
                </a:ext>
              </a:extLst>
            </p:cNvPr>
            <p:cNvCxnSpPr/>
            <p:nvPr/>
          </p:nvCxnSpPr>
          <p:spPr>
            <a:xfrm>
              <a:off x="5838529"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D40DC6-637D-475B-A410-FFDA215D01CD}"/>
                </a:ext>
              </a:extLst>
            </p:cNvPr>
            <p:cNvCxnSpPr/>
            <p:nvPr/>
          </p:nvCxnSpPr>
          <p:spPr>
            <a:xfrm>
              <a:off x="598619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16083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What are Deployments Objects?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4267194"/>
          </a:xfrm>
        </p:spPr>
        <p:txBody>
          <a:bodyPr/>
          <a:lstStyle/>
          <a:p>
            <a:r>
              <a:rPr lang="en-US" sz="2745" dirty="0"/>
              <a:t>A Kubernetes object that manages releases, updates and scaling… </a:t>
            </a:r>
          </a:p>
          <a:p>
            <a:pPr lvl="1">
              <a:spcBef>
                <a:spcPts val="1176"/>
              </a:spcBef>
            </a:pPr>
            <a:r>
              <a:rPr lang="en-US" dirty="0"/>
              <a:t>Controls PODs and replica set objects</a:t>
            </a:r>
          </a:p>
          <a:p>
            <a:pPr lvl="1"/>
            <a:r>
              <a:rPr lang="en-US" dirty="0"/>
              <a:t>Instructs the Kubernetes Deployment controller how to create and update instances of your services</a:t>
            </a:r>
          </a:p>
          <a:p>
            <a:pPr lvl="1"/>
            <a:r>
              <a:rPr lang="en-US" dirty="0"/>
              <a:t>Provide fine-grained control over how and when a new pod version is rolled out as well as rolled back to a previous state</a:t>
            </a:r>
          </a:p>
          <a:p>
            <a:pPr>
              <a:spcBef>
                <a:spcPts val="1176"/>
              </a:spcBef>
            </a:pPr>
            <a:r>
              <a:rPr lang="en-US" sz="2745" dirty="0"/>
              <a:t>The Kubernetes Deployment Controller reads the deployment and schedules the service instances onto individual nodes in the cluster</a:t>
            </a:r>
          </a:p>
          <a:p>
            <a:r>
              <a:rPr lang="en-US" sz="2745" dirty="0"/>
              <a:t>Deployment objects abstract provisioning operations…</a:t>
            </a:r>
          </a:p>
          <a:p>
            <a:pPr lvl="1">
              <a:spcBef>
                <a:spcPts val="1176"/>
              </a:spcBef>
            </a:pPr>
            <a:r>
              <a:rPr lang="en-US" dirty="0"/>
              <a:t>To delete a set of pods, simply delete the deployment that controls them</a:t>
            </a:r>
          </a:p>
          <a:p>
            <a:pPr lvl="1"/>
            <a:r>
              <a:rPr lang="en-US" dirty="0"/>
              <a:t>To update a set of pods, edit the deployment definition and apply it </a:t>
            </a:r>
          </a:p>
        </p:txBody>
      </p:sp>
    </p:spTree>
    <p:extLst>
      <p:ext uri="{BB962C8B-B14F-4D97-AF65-F5344CB8AC3E}">
        <p14:creationId xmlns:p14="http://schemas.microsoft.com/office/powerpoint/2010/main" val="36928292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Deployments and YAML manifests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4062651"/>
          </a:xfrm>
        </p:spPr>
        <p:txBody>
          <a:bodyPr/>
          <a:lstStyle/>
          <a:p>
            <a:r>
              <a:rPr lang="en-US" sz="2000" dirty="0"/>
              <a:t>A deployment represents one or more identical pods, managed by the Kubernetes Deployment Controller.</a:t>
            </a:r>
          </a:p>
          <a:p>
            <a:endParaRPr lang="en-US" sz="2000" dirty="0"/>
          </a:p>
          <a:p>
            <a:r>
              <a:rPr lang="en-US" sz="2000" dirty="0"/>
              <a:t>A deployment defines the number of replicas (pods) to create, and the Kubernetes Scheduler ensures that if pods or nodes encounter problems, additional pods are scheduled on healthy nodes.</a:t>
            </a:r>
          </a:p>
          <a:p>
            <a:endParaRPr lang="en-US" sz="2000" dirty="0"/>
          </a:p>
          <a:p>
            <a:r>
              <a:rPr lang="en-US" sz="2000" b="0" i="0" dirty="0">
                <a:solidFill>
                  <a:srgbClr val="171717"/>
                </a:solidFill>
                <a:effectLst/>
                <a:latin typeface="Segoe UI" panose="020B0502040204020203" pitchFamily="34" charset="0"/>
              </a:rPr>
              <a:t>You can update deployments to change the configuration of pods, container image used, or attached storage.</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Deployment Controller drains and terminates a given number of replicas, creates replicas from the new deployment definition, and continues the process until all replicas in the deployment are updated.</a:t>
            </a:r>
            <a:endParaRPr lang="en-US" sz="2000" dirty="0"/>
          </a:p>
        </p:txBody>
      </p:sp>
    </p:spTree>
    <p:extLst>
      <p:ext uri="{BB962C8B-B14F-4D97-AF65-F5344CB8AC3E}">
        <p14:creationId xmlns:p14="http://schemas.microsoft.com/office/powerpoint/2010/main" val="59308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052F-1DF6-4AB6-926E-D5BC0ED07067}"/>
              </a:ext>
            </a:extLst>
          </p:cNvPr>
          <p:cNvSpPr>
            <a:spLocks noGrp="1"/>
          </p:cNvSpPr>
          <p:nvPr>
            <p:ph type="title"/>
          </p:nvPr>
        </p:nvSpPr>
        <p:spPr/>
        <p:txBody>
          <a:bodyPr/>
          <a:lstStyle/>
          <a:p>
            <a:r>
              <a:rPr lang="en-US" dirty="0"/>
              <a:t>Why is Kubernetes</a:t>
            </a:r>
          </a:p>
        </p:txBody>
      </p:sp>
      <p:sp>
        <p:nvSpPr>
          <p:cNvPr id="3" name="Content Placeholder 2">
            <a:extLst>
              <a:ext uri="{FF2B5EF4-FFF2-40B4-BE49-F238E27FC236}">
                <a16:creationId xmlns:a16="http://schemas.microsoft.com/office/drawing/2014/main" id="{AC642190-B7C5-45F3-A6A9-EC862FCD612A}"/>
              </a:ext>
            </a:extLst>
          </p:cNvPr>
          <p:cNvSpPr>
            <a:spLocks noGrp="1"/>
          </p:cNvSpPr>
          <p:nvPr>
            <p:ph idx="1"/>
          </p:nvPr>
        </p:nvSpPr>
        <p:spPr>
          <a:xfrm>
            <a:off x="584200" y="1435503"/>
            <a:ext cx="11424658" cy="2215991"/>
          </a:xfrm>
        </p:spPr>
        <p:txBody>
          <a:bodyPr/>
          <a:lstStyle/>
          <a:p>
            <a:r>
              <a:rPr lang="en-US" sz="2400" dirty="0"/>
              <a:t>Platform that manages container-based applications and orchestration </a:t>
            </a:r>
          </a:p>
          <a:p>
            <a:r>
              <a:rPr lang="en-US" sz="2400" dirty="0"/>
              <a:t>Provides Networking and storage components</a:t>
            </a:r>
          </a:p>
          <a:p>
            <a:r>
              <a:rPr lang="en-US" sz="2400" dirty="0"/>
              <a:t>Enables declarative approach to the deployment of your applications</a:t>
            </a:r>
          </a:p>
          <a:p>
            <a:r>
              <a:rPr lang="en-US" sz="2400" dirty="0"/>
              <a:t>To Maintain application in desired state</a:t>
            </a:r>
          </a:p>
          <a:p>
            <a:endParaRPr lang="en-US" dirty="0"/>
          </a:p>
        </p:txBody>
      </p:sp>
    </p:spTree>
    <p:extLst>
      <p:ext uri="{BB962C8B-B14F-4D97-AF65-F5344CB8AC3E}">
        <p14:creationId xmlns:p14="http://schemas.microsoft.com/office/powerpoint/2010/main" val="1459744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9C26-7AA0-4990-9334-6C4BD6A0DF39}"/>
              </a:ext>
            </a:extLst>
          </p:cNvPr>
          <p:cNvSpPr>
            <a:spLocks noGrp="1"/>
          </p:cNvSpPr>
          <p:nvPr>
            <p:ph type="title"/>
          </p:nvPr>
        </p:nvSpPr>
        <p:spPr/>
        <p:txBody>
          <a:bodyPr/>
          <a:lstStyle/>
          <a:p>
            <a:r>
              <a:rPr lang="en-US" dirty="0" err="1"/>
              <a:t>StatefulSets</a:t>
            </a:r>
            <a:r>
              <a:rPr lang="en-US" dirty="0"/>
              <a:t> and </a:t>
            </a:r>
            <a:r>
              <a:rPr lang="en-US" dirty="0" err="1"/>
              <a:t>DaemonSets</a:t>
            </a:r>
            <a:endParaRPr lang="en-US" dirty="0"/>
          </a:p>
        </p:txBody>
      </p:sp>
      <p:sp>
        <p:nvSpPr>
          <p:cNvPr id="3" name="Text Placeholder 2">
            <a:extLst>
              <a:ext uri="{FF2B5EF4-FFF2-40B4-BE49-F238E27FC236}">
                <a16:creationId xmlns:a16="http://schemas.microsoft.com/office/drawing/2014/main" id="{A40E26DD-68E7-4A7A-AA00-BDF3476BF70C}"/>
              </a:ext>
            </a:extLst>
          </p:cNvPr>
          <p:cNvSpPr>
            <a:spLocks noGrp="1"/>
          </p:cNvSpPr>
          <p:nvPr>
            <p:ph type="body" sz="quarter" idx="11"/>
          </p:nvPr>
        </p:nvSpPr>
        <p:spPr>
          <a:xfrm>
            <a:off x="266920" y="1187621"/>
            <a:ext cx="11653523" cy="3545586"/>
          </a:xfrm>
        </p:spPr>
        <p:txBody>
          <a:bodyPr/>
          <a:lstStyle/>
          <a:p>
            <a:r>
              <a:rPr lang="en-US" sz="2400" dirty="0"/>
              <a:t>Deployments may be sufficient for stateless applications, but not for applications that require a </a:t>
            </a:r>
            <a:r>
              <a:rPr lang="en-US" sz="2400" dirty="0">
                <a:solidFill>
                  <a:srgbClr val="FF0000"/>
                </a:solidFill>
              </a:rPr>
              <a:t>persistent</a:t>
            </a:r>
            <a:r>
              <a:rPr lang="en-US" sz="2400" dirty="0"/>
              <a:t> naming convention or </a:t>
            </a:r>
            <a:r>
              <a:rPr lang="en-US" sz="2400" dirty="0">
                <a:solidFill>
                  <a:srgbClr val="FF0000"/>
                </a:solidFill>
              </a:rPr>
              <a:t>storage</a:t>
            </a:r>
            <a:r>
              <a:rPr lang="en-US" sz="2400" dirty="0"/>
              <a:t>.</a:t>
            </a:r>
          </a:p>
          <a:p>
            <a:endParaRPr lang="en-US" sz="2400" dirty="0"/>
          </a:p>
          <a:p>
            <a:r>
              <a:rPr lang="en-US" sz="2400" b="0" i="0" dirty="0">
                <a:solidFill>
                  <a:srgbClr val="171717"/>
                </a:solidFill>
                <a:effectLst/>
                <a:latin typeface="Segoe UI" panose="020B0502040204020203" pitchFamily="34" charset="0"/>
              </a:rPr>
              <a:t>Deployment Controller doesn't look at how replicas are distributed across the nodes.</a:t>
            </a:r>
          </a:p>
          <a:p>
            <a:endParaRPr lang="en-US" sz="2400" dirty="0">
              <a:solidFill>
                <a:srgbClr val="171717"/>
              </a:solidFill>
              <a:latin typeface="Segoe UI" panose="020B0502040204020203" pitchFamily="34" charset="0"/>
            </a:endParaRPr>
          </a:p>
          <a:p>
            <a:r>
              <a:rPr lang="en-US" sz="2400" dirty="0">
                <a:solidFill>
                  <a:srgbClr val="171717"/>
                </a:solidFill>
                <a:latin typeface="Segoe UI" panose="020B0502040204020203" pitchFamily="34" charset="0"/>
              </a:rPr>
              <a:t>When you need to determine where a replica is deployed there are Two types of resources </a:t>
            </a:r>
          </a:p>
          <a:p>
            <a:pPr lvl="1"/>
            <a:r>
              <a:rPr lang="en-US" sz="1800" dirty="0" err="1">
                <a:solidFill>
                  <a:srgbClr val="171717"/>
                </a:solidFill>
                <a:latin typeface="Segoe UI" panose="020B0502040204020203" pitchFamily="34" charset="0"/>
              </a:rPr>
              <a:t>StatefulSets</a:t>
            </a:r>
            <a:r>
              <a:rPr lang="en-US" sz="1800" dirty="0">
                <a:solidFill>
                  <a:srgbClr val="171717"/>
                </a:solidFill>
                <a:latin typeface="Segoe UI" panose="020B0502040204020203" pitchFamily="34" charset="0"/>
              </a:rPr>
              <a:t> - Maintain the state of applications beyond an individual pod lifecycle, such as storage.</a:t>
            </a:r>
          </a:p>
          <a:p>
            <a:pPr lvl="1"/>
            <a:r>
              <a:rPr lang="en-US" sz="1800" dirty="0" err="1">
                <a:solidFill>
                  <a:srgbClr val="171717"/>
                </a:solidFill>
                <a:latin typeface="Segoe UI" panose="020B0502040204020203" pitchFamily="34" charset="0"/>
              </a:rPr>
              <a:t>DaemonSets</a:t>
            </a:r>
            <a:r>
              <a:rPr lang="en-US" sz="1800" dirty="0">
                <a:solidFill>
                  <a:srgbClr val="171717"/>
                </a:solidFill>
                <a:latin typeface="Segoe UI" panose="020B0502040204020203" pitchFamily="34" charset="0"/>
              </a:rPr>
              <a:t> - </a:t>
            </a:r>
            <a:r>
              <a:rPr lang="en-US" sz="1800" b="0" i="0" dirty="0">
                <a:solidFill>
                  <a:srgbClr val="171717"/>
                </a:solidFill>
                <a:effectLst/>
                <a:latin typeface="Segoe UI" panose="020B0502040204020203" pitchFamily="34" charset="0"/>
              </a:rPr>
              <a:t> Ensure a running instance on each node, early in the Kubernetes bootstrap process.</a:t>
            </a:r>
            <a:endParaRPr lang="en-US" sz="1800" dirty="0"/>
          </a:p>
        </p:txBody>
      </p:sp>
    </p:spTree>
    <p:extLst>
      <p:ext uri="{BB962C8B-B14F-4D97-AF65-F5344CB8AC3E}">
        <p14:creationId xmlns:p14="http://schemas.microsoft.com/office/powerpoint/2010/main" val="20324160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38208-DBAC-4ED6-90ED-E721935AB16A}"/>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EF535E77-7923-470F-BA17-E74DDE20B2EA}"/>
              </a:ext>
            </a:extLst>
          </p:cNvPr>
          <p:cNvSpPr>
            <a:spLocks noGrp="1"/>
          </p:cNvSpPr>
          <p:nvPr>
            <p:ph type="body" sz="quarter" idx="11"/>
          </p:nvPr>
        </p:nvSpPr>
        <p:spPr>
          <a:xfrm>
            <a:off x="266920" y="1187621"/>
            <a:ext cx="11653523" cy="5256824"/>
          </a:xfrm>
        </p:spPr>
        <p:txBody>
          <a:bodyPr/>
          <a:lstStyle/>
          <a:p>
            <a:r>
              <a:rPr lang="en-US" sz="1800" dirty="0"/>
              <a:t>Modern application development use stateless applications</a:t>
            </a:r>
          </a:p>
          <a:p>
            <a:endParaRPr lang="en-US" sz="1800" dirty="0"/>
          </a:p>
          <a:p>
            <a:r>
              <a:rPr lang="en-US" sz="1800" dirty="0" err="1">
                <a:solidFill>
                  <a:srgbClr val="FF0000"/>
                </a:solidFill>
              </a:rPr>
              <a:t>StatefulSets</a:t>
            </a:r>
            <a:r>
              <a:rPr lang="en-US" sz="1800" dirty="0"/>
              <a:t> can be used for stateful applications, such as applications that include database components.</a:t>
            </a:r>
          </a:p>
          <a:p>
            <a:endParaRPr lang="en-US" sz="1800" dirty="0"/>
          </a:p>
          <a:p>
            <a:r>
              <a:rPr lang="en-US" sz="1800" b="0" i="0" dirty="0">
                <a:solidFill>
                  <a:srgbClr val="FF0000"/>
                </a:solidFill>
                <a:effectLst/>
                <a:latin typeface="Segoe UI" panose="020B0502040204020203" pitchFamily="34" charset="0"/>
              </a:rPr>
              <a:t>StatefulSet</a:t>
            </a:r>
            <a:r>
              <a:rPr lang="en-US" sz="1800" b="0" i="0" dirty="0">
                <a:solidFill>
                  <a:srgbClr val="171717"/>
                </a:solidFill>
                <a:effectLst/>
                <a:latin typeface="Segoe UI" panose="020B0502040204020203" pitchFamily="34" charset="0"/>
              </a:rPr>
              <a:t> is similar to a </a:t>
            </a:r>
            <a:r>
              <a:rPr lang="en-US" sz="1800" b="0" i="0" dirty="0">
                <a:solidFill>
                  <a:srgbClr val="FF0000"/>
                </a:solidFill>
                <a:effectLst/>
                <a:latin typeface="Segoe UI" panose="020B0502040204020203" pitchFamily="34" charset="0"/>
              </a:rPr>
              <a:t>deployment</a:t>
            </a:r>
            <a:r>
              <a:rPr lang="en-US" sz="1800" b="0" i="0" dirty="0">
                <a:solidFill>
                  <a:srgbClr val="171717"/>
                </a:solidFill>
                <a:effectLst/>
                <a:latin typeface="Segoe UI" panose="020B0502040204020203" pitchFamily="34" charset="0"/>
              </a:rPr>
              <a:t> in that one or more identical pods are created and managed. </a:t>
            </a:r>
          </a:p>
          <a:p>
            <a:endParaRPr lang="en-US" sz="1800" dirty="0">
              <a:solidFill>
                <a:srgbClr val="171717"/>
              </a:solidFill>
              <a:latin typeface="Segoe UI" panose="020B0502040204020203" pitchFamily="34" charset="0"/>
            </a:endParaRPr>
          </a:p>
          <a:p>
            <a:r>
              <a:rPr lang="en-US" sz="1800" b="0" i="0" dirty="0">
                <a:solidFill>
                  <a:srgbClr val="171717"/>
                </a:solidFill>
                <a:effectLst/>
                <a:latin typeface="Segoe UI" panose="020B0502040204020203" pitchFamily="34" charset="0"/>
              </a:rPr>
              <a:t>Replicas in a StatefulSet follow a graceful, sequential approach to deployment, scale, upgrades, and terminations.</a:t>
            </a:r>
          </a:p>
          <a:p>
            <a:endParaRPr lang="en-US" sz="1800" dirty="0">
              <a:solidFill>
                <a:srgbClr val="171717"/>
              </a:solidFill>
              <a:latin typeface="Segoe UI" panose="020B0502040204020203" pitchFamily="34" charset="0"/>
            </a:endParaRPr>
          </a:p>
          <a:p>
            <a:r>
              <a:rPr lang="en-US" sz="1800" b="0" i="0" dirty="0">
                <a:solidFill>
                  <a:srgbClr val="171717"/>
                </a:solidFill>
                <a:effectLst/>
                <a:latin typeface="Segoe UI" panose="020B0502040204020203" pitchFamily="34" charset="0"/>
              </a:rPr>
              <a:t>StatefulSet (as replicas are rescheduled) the </a:t>
            </a:r>
            <a:r>
              <a:rPr lang="en-US" sz="1800" b="0" i="0" dirty="0">
                <a:solidFill>
                  <a:srgbClr val="FF0000"/>
                </a:solidFill>
                <a:effectLst/>
                <a:latin typeface="Segoe UI" panose="020B0502040204020203" pitchFamily="34" charset="0"/>
              </a:rPr>
              <a:t>naming convention</a:t>
            </a:r>
            <a:r>
              <a:rPr lang="en-US" sz="1800" b="0" i="0" dirty="0">
                <a:solidFill>
                  <a:srgbClr val="171717"/>
                </a:solidFill>
                <a:effectLst/>
                <a:latin typeface="Segoe UI" panose="020B0502040204020203" pitchFamily="34" charset="0"/>
              </a:rPr>
              <a:t>, </a:t>
            </a:r>
            <a:r>
              <a:rPr lang="en-US" sz="1800" b="0" i="0" dirty="0">
                <a:solidFill>
                  <a:srgbClr val="FF0000"/>
                </a:solidFill>
                <a:effectLst/>
                <a:latin typeface="Segoe UI" panose="020B0502040204020203" pitchFamily="34" charset="0"/>
              </a:rPr>
              <a:t>network names</a:t>
            </a:r>
            <a:r>
              <a:rPr lang="en-US" sz="1800" b="0" i="0" dirty="0">
                <a:solidFill>
                  <a:srgbClr val="171717"/>
                </a:solidFill>
                <a:effectLst/>
                <a:latin typeface="Segoe UI" panose="020B0502040204020203" pitchFamily="34" charset="0"/>
              </a:rPr>
              <a:t>, and </a:t>
            </a:r>
            <a:r>
              <a:rPr lang="en-US" sz="1800" b="0" i="0" dirty="0">
                <a:solidFill>
                  <a:srgbClr val="FF0000"/>
                </a:solidFill>
                <a:effectLst/>
                <a:latin typeface="Segoe UI" panose="020B0502040204020203" pitchFamily="34" charset="0"/>
              </a:rPr>
              <a:t>storage persist</a:t>
            </a:r>
            <a:r>
              <a:rPr lang="en-US" sz="1800" b="0" i="0" dirty="0">
                <a:solidFill>
                  <a:srgbClr val="171717"/>
                </a:solidFill>
                <a:effectLst/>
                <a:latin typeface="Segoe UI" panose="020B0502040204020203" pitchFamily="34" charset="0"/>
              </a:rPr>
              <a:t>. </a:t>
            </a:r>
          </a:p>
          <a:p>
            <a:endParaRPr lang="en-US" sz="1800" dirty="0">
              <a:solidFill>
                <a:srgbClr val="171717"/>
              </a:solidFill>
              <a:latin typeface="Segoe UI" panose="020B0502040204020203" pitchFamily="34" charset="0"/>
            </a:endParaRPr>
          </a:p>
          <a:p>
            <a:r>
              <a:rPr lang="en-US" sz="1800" dirty="0"/>
              <a:t>StatefulSet are scheduled and run across any available node in an AKS cluster. If you need to ensure that at least one pod in your Set runs on a node, you can instead use a </a:t>
            </a:r>
            <a:r>
              <a:rPr lang="en-US" sz="1800" dirty="0" err="1"/>
              <a:t>DaemonSet</a:t>
            </a:r>
            <a:r>
              <a:rPr lang="en-US" sz="1800" dirty="0"/>
              <a:t>.</a:t>
            </a:r>
          </a:p>
          <a:p>
            <a:endParaRPr lang="en-US" sz="1400" dirty="0"/>
          </a:p>
        </p:txBody>
      </p:sp>
    </p:spTree>
    <p:extLst>
      <p:ext uri="{BB962C8B-B14F-4D97-AF65-F5344CB8AC3E}">
        <p14:creationId xmlns:p14="http://schemas.microsoft.com/office/powerpoint/2010/main" val="8426045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C641-3381-42AC-AE82-5A91A0982956}"/>
              </a:ext>
            </a:extLst>
          </p:cNvPr>
          <p:cNvSpPr>
            <a:spLocks noGrp="1"/>
          </p:cNvSpPr>
          <p:nvPr>
            <p:ph type="title"/>
          </p:nvPr>
        </p:nvSpPr>
        <p:spPr/>
        <p:txBody>
          <a:bodyPr/>
          <a:lstStyle/>
          <a:p>
            <a:r>
              <a:rPr lang="en-US" dirty="0" err="1"/>
              <a:t>DaemonSets</a:t>
            </a:r>
            <a:endParaRPr lang="en-US" dirty="0"/>
          </a:p>
        </p:txBody>
      </p:sp>
      <p:sp>
        <p:nvSpPr>
          <p:cNvPr id="3" name="Text Placeholder 2">
            <a:extLst>
              <a:ext uri="{FF2B5EF4-FFF2-40B4-BE49-F238E27FC236}">
                <a16:creationId xmlns:a16="http://schemas.microsoft.com/office/drawing/2014/main" id="{3CB154ED-B3EE-465A-AB20-03F190AECCA6}"/>
              </a:ext>
            </a:extLst>
          </p:cNvPr>
          <p:cNvSpPr>
            <a:spLocks noGrp="1"/>
          </p:cNvSpPr>
          <p:nvPr>
            <p:ph type="body" sz="quarter" idx="11"/>
          </p:nvPr>
        </p:nvSpPr>
        <p:spPr>
          <a:xfrm>
            <a:off x="266920" y="1187621"/>
            <a:ext cx="11653523" cy="4431983"/>
          </a:xfrm>
        </p:spPr>
        <p:txBody>
          <a:bodyPr/>
          <a:lstStyle/>
          <a:p>
            <a:r>
              <a:rPr lang="en-US" sz="1800" dirty="0"/>
              <a:t>specific log collection or monitoring needs, you may need to run a given pod on all, or selected, nodes.</a:t>
            </a:r>
          </a:p>
          <a:p>
            <a:endParaRPr lang="en-US" sz="1800" dirty="0"/>
          </a:p>
          <a:p>
            <a:r>
              <a:rPr lang="en-US" sz="1800" dirty="0" err="1"/>
              <a:t>DaemonSet</a:t>
            </a:r>
            <a:r>
              <a:rPr lang="en-US" sz="1800" dirty="0"/>
              <a:t> is again used to deploy one or more identical pods, but the </a:t>
            </a:r>
            <a:r>
              <a:rPr lang="en-US" sz="1800" dirty="0" err="1"/>
              <a:t>DaemonSet</a:t>
            </a:r>
            <a:r>
              <a:rPr lang="en-US" sz="1800" dirty="0"/>
              <a:t> Controller ensures that each node specified runs an instance of the pod.</a:t>
            </a:r>
          </a:p>
          <a:p>
            <a:endParaRPr lang="en-US" sz="1800" dirty="0"/>
          </a:p>
          <a:p>
            <a:r>
              <a:rPr lang="en-US" sz="1800" dirty="0" err="1">
                <a:solidFill>
                  <a:srgbClr val="171717"/>
                </a:solidFill>
                <a:latin typeface="Segoe UI" panose="020B0502040204020203" pitchFamily="34" charset="0"/>
              </a:rPr>
              <a:t>DaemonSet</a:t>
            </a:r>
            <a:r>
              <a:rPr lang="en-US" sz="1800" dirty="0">
                <a:solidFill>
                  <a:srgbClr val="171717"/>
                </a:solidFill>
                <a:latin typeface="Segoe UI" panose="020B0502040204020203" pitchFamily="34" charset="0"/>
              </a:rPr>
              <a:t> Controller can schedule pods on nodes early in the cluster boot process, before the default Kubernetes scheduler has started</a:t>
            </a:r>
          </a:p>
          <a:p>
            <a:endParaRPr lang="en-US" sz="18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362184224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6B365B7-C785-40EE-96D5-88771301D921}"/>
              </a:ext>
            </a:extLst>
          </p:cNvPr>
          <p:cNvGrpSpPr/>
          <p:nvPr/>
        </p:nvGrpSpPr>
        <p:grpSpPr>
          <a:xfrm>
            <a:off x="6346398" y="3880378"/>
            <a:ext cx="4626193" cy="2399606"/>
            <a:chOff x="7119257" y="1394822"/>
            <a:chExt cx="4718958" cy="2447723"/>
          </a:xfrm>
        </p:grpSpPr>
        <p:grpSp>
          <p:nvGrpSpPr>
            <p:cNvPr id="24" name="Group 23">
              <a:extLst>
                <a:ext uri="{FF2B5EF4-FFF2-40B4-BE49-F238E27FC236}">
                  <a16:creationId xmlns:a16="http://schemas.microsoft.com/office/drawing/2014/main" id="{857AA7B5-4E45-417F-B2D0-1467CB39A7F4}"/>
                </a:ext>
              </a:extLst>
            </p:cNvPr>
            <p:cNvGrpSpPr/>
            <p:nvPr/>
          </p:nvGrpSpPr>
          <p:grpSpPr>
            <a:xfrm>
              <a:off x="7119257" y="1394822"/>
              <a:ext cx="4718958" cy="2447723"/>
              <a:chOff x="762792" y="2661152"/>
              <a:chExt cx="5349993" cy="3566901"/>
            </a:xfrm>
          </p:grpSpPr>
          <p:sp>
            <p:nvSpPr>
              <p:cNvPr id="26" name="Freeform: Shape 25">
                <a:extLst>
                  <a:ext uri="{FF2B5EF4-FFF2-40B4-BE49-F238E27FC236}">
                    <a16:creationId xmlns:a16="http://schemas.microsoft.com/office/drawing/2014/main" id="{B28C9746-3244-4C16-BA1E-5D5ED2701032}"/>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2 </a:t>
                </a:r>
                <a:endParaRPr lang="en-US" sz="1730">
                  <a:solidFill>
                    <a:schemeClr val="accent1"/>
                  </a:solidFill>
                </a:endParaRPr>
              </a:p>
            </p:txBody>
          </p:sp>
          <p:sp>
            <p:nvSpPr>
              <p:cNvPr id="27" name="Rectangle 26">
                <a:extLst>
                  <a:ext uri="{FF2B5EF4-FFF2-40B4-BE49-F238E27FC236}">
                    <a16:creationId xmlns:a16="http://schemas.microsoft.com/office/drawing/2014/main" id="{7F85E0C9-A1A5-4B0F-8157-82EDEE6E688B}"/>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25" name="Rectangle: Rounded Corners 24">
              <a:extLst>
                <a:ext uri="{FF2B5EF4-FFF2-40B4-BE49-F238E27FC236}">
                  <a16:creationId xmlns:a16="http://schemas.microsoft.com/office/drawing/2014/main" id="{DB125BBE-3A74-4B6E-9E00-04E318E5505C}"/>
                </a:ext>
              </a:extLst>
            </p:cNvPr>
            <p:cNvSpPr/>
            <p:nvPr/>
          </p:nvSpPr>
          <p:spPr bwMode="auto">
            <a:xfrm>
              <a:off x="7251623" y="2009132"/>
              <a:ext cx="4395674" cy="16527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dirty="0"/>
              <a:t>How Deployment Works</a:t>
            </a:r>
          </a:p>
        </p:txBody>
      </p:sp>
      <p:grpSp>
        <p:nvGrpSpPr>
          <p:cNvPr id="7" name="Group 6">
            <a:extLst>
              <a:ext uri="{FF2B5EF4-FFF2-40B4-BE49-F238E27FC236}">
                <a16:creationId xmlns:a16="http://schemas.microsoft.com/office/drawing/2014/main" id="{0CF6127F-A13A-43AD-B9AE-F606C5704C75}"/>
              </a:ext>
            </a:extLst>
          </p:cNvPr>
          <p:cNvGrpSpPr/>
          <p:nvPr/>
        </p:nvGrpSpPr>
        <p:grpSpPr>
          <a:xfrm>
            <a:off x="669651" y="3856120"/>
            <a:ext cx="4626193" cy="2399606"/>
            <a:chOff x="7119257" y="1394822"/>
            <a:chExt cx="4718958" cy="2447723"/>
          </a:xfrm>
        </p:grpSpPr>
        <p:grpSp>
          <p:nvGrpSpPr>
            <p:cNvPr id="8" name="Group 7">
              <a:extLst>
                <a:ext uri="{FF2B5EF4-FFF2-40B4-BE49-F238E27FC236}">
                  <a16:creationId xmlns:a16="http://schemas.microsoft.com/office/drawing/2014/main" id="{DF0FFF01-8851-4760-8EE6-D908E0FBD6CE}"/>
                </a:ext>
              </a:extLst>
            </p:cNvPr>
            <p:cNvGrpSpPr/>
            <p:nvPr/>
          </p:nvGrpSpPr>
          <p:grpSpPr>
            <a:xfrm>
              <a:off x="7119257" y="1394822"/>
              <a:ext cx="4718958" cy="2447723"/>
              <a:chOff x="762792" y="2661152"/>
              <a:chExt cx="5349993" cy="3566901"/>
            </a:xfrm>
          </p:grpSpPr>
          <p:sp>
            <p:nvSpPr>
              <p:cNvPr id="11" name="Freeform: Shape 10">
                <a:extLst>
                  <a:ext uri="{FF2B5EF4-FFF2-40B4-BE49-F238E27FC236}">
                    <a16:creationId xmlns:a16="http://schemas.microsoft.com/office/drawing/2014/main" id="{1253BFF2-576F-44EA-92DA-F158E5E6970D}"/>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12" name="Rectangle 11">
                <a:extLst>
                  <a:ext uri="{FF2B5EF4-FFF2-40B4-BE49-F238E27FC236}">
                    <a16:creationId xmlns:a16="http://schemas.microsoft.com/office/drawing/2014/main" id="{A4D734FB-78F4-4404-80B5-494761EB654F}"/>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0" name="Rectangle: Rounded Corners 9">
              <a:extLst>
                <a:ext uri="{FF2B5EF4-FFF2-40B4-BE49-F238E27FC236}">
                  <a16:creationId xmlns:a16="http://schemas.microsoft.com/office/drawing/2014/main" id="{2E4F3CD1-BFCB-4BAA-8141-B9D6C58F6AB2}"/>
                </a:ext>
              </a:extLst>
            </p:cNvPr>
            <p:cNvSpPr/>
            <p:nvPr/>
          </p:nvSpPr>
          <p:spPr bwMode="auto">
            <a:xfrm>
              <a:off x="7251623" y="2033876"/>
              <a:ext cx="4395674" cy="162797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grpSp>
        <p:nvGrpSpPr>
          <p:cNvPr id="6" name="Group 5">
            <a:extLst>
              <a:ext uri="{FF2B5EF4-FFF2-40B4-BE49-F238E27FC236}">
                <a16:creationId xmlns:a16="http://schemas.microsoft.com/office/drawing/2014/main" id="{3C408ADB-1D9B-4870-9053-7552B6190EE0}"/>
              </a:ext>
            </a:extLst>
          </p:cNvPr>
          <p:cNvGrpSpPr/>
          <p:nvPr/>
        </p:nvGrpSpPr>
        <p:grpSpPr>
          <a:xfrm>
            <a:off x="6665109" y="4906463"/>
            <a:ext cx="1765724" cy="613439"/>
            <a:chOff x="7652241" y="2965080"/>
            <a:chExt cx="1801130" cy="625740"/>
          </a:xfrm>
        </p:grpSpPr>
        <p:sp>
          <p:nvSpPr>
            <p:cNvPr id="13" name="Rectangle: Rounded Corners 12">
              <a:extLst>
                <a:ext uri="{FF2B5EF4-FFF2-40B4-BE49-F238E27FC236}">
                  <a16:creationId xmlns:a16="http://schemas.microsoft.com/office/drawing/2014/main" id="{81AF7A27-5606-41FB-A078-2EAB16A7CE4F}"/>
                </a:ext>
              </a:extLst>
            </p:cNvPr>
            <p:cNvSpPr/>
            <p:nvPr/>
          </p:nvSpPr>
          <p:spPr bwMode="auto">
            <a:xfrm>
              <a:off x="7652241" y="2965080"/>
              <a:ext cx="1801130" cy="62574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14" name="Rectangle: Rounded Corners 13">
              <a:extLst>
                <a:ext uri="{FF2B5EF4-FFF2-40B4-BE49-F238E27FC236}">
                  <a16:creationId xmlns:a16="http://schemas.microsoft.com/office/drawing/2014/main" id="{AC7C6836-EAEE-4EE3-BF69-E3098C80C979}"/>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15" name="Rectangle: Rounded Corners 14">
              <a:extLst>
                <a:ext uri="{FF2B5EF4-FFF2-40B4-BE49-F238E27FC236}">
                  <a16:creationId xmlns:a16="http://schemas.microsoft.com/office/drawing/2014/main" id="{4D97E026-29C2-481E-8A63-22B224C10599}"/>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16" name="Rectangle: Rounded Corners 15">
              <a:extLst>
                <a:ext uri="{FF2B5EF4-FFF2-40B4-BE49-F238E27FC236}">
                  <a16:creationId xmlns:a16="http://schemas.microsoft.com/office/drawing/2014/main" id="{E0D03089-8DF9-40C5-97ED-A9C178A19634}"/>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grpSp>
      <p:grpSp>
        <p:nvGrpSpPr>
          <p:cNvPr id="18" name="Group 17">
            <a:extLst>
              <a:ext uri="{FF2B5EF4-FFF2-40B4-BE49-F238E27FC236}">
                <a16:creationId xmlns:a16="http://schemas.microsoft.com/office/drawing/2014/main" id="{B48AA4A4-D1EE-43F8-ACAE-C3D1A5EF4ACA}"/>
              </a:ext>
            </a:extLst>
          </p:cNvPr>
          <p:cNvGrpSpPr/>
          <p:nvPr/>
        </p:nvGrpSpPr>
        <p:grpSpPr>
          <a:xfrm>
            <a:off x="1003494" y="4986007"/>
            <a:ext cx="1765724" cy="613439"/>
            <a:chOff x="7652241" y="2965080"/>
            <a:chExt cx="1801130" cy="625740"/>
          </a:xfrm>
        </p:grpSpPr>
        <p:sp>
          <p:nvSpPr>
            <p:cNvPr id="19" name="Rectangle: Rounded Corners 18">
              <a:extLst>
                <a:ext uri="{FF2B5EF4-FFF2-40B4-BE49-F238E27FC236}">
                  <a16:creationId xmlns:a16="http://schemas.microsoft.com/office/drawing/2014/main" id="{729831DF-C677-4C92-9700-810F8A87D159}"/>
                </a:ext>
              </a:extLst>
            </p:cNvPr>
            <p:cNvSpPr/>
            <p:nvPr/>
          </p:nvSpPr>
          <p:spPr bwMode="auto">
            <a:xfrm>
              <a:off x="7652241" y="2965080"/>
              <a:ext cx="1801130" cy="62574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20" name="Rectangle: Rounded Corners 19">
              <a:extLst>
                <a:ext uri="{FF2B5EF4-FFF2-40B4-BE49-F238E27FC236}">
                  <a16:creationId xmlns:a16="http://schemas.microsoft.com/office/drawing/2014/main" id="{852237BD-B211-4AEC-B189-C67D4D323291}"/>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21" name="Rectangle: Rounded Corners 20">
              <a:extLst>
                <a:ext uri="{FF2B5EF4-FFF2-40B4-BE49-F238E27FC236}">
                  <a16:creationId xmlns:a16="http://schemas.microsoft.com/office/drawing/2014/main" id="{0BBDA903-866D-4951-A7E7-1B572CB33E06}"/>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22" name="Rectangle: Rounded Corners 21">
              <a:extLst>
                <a:ext uri="{FF2B5EF4-FFF2-40B4-BE49-F238E27FC236}">
                  <a16:creationId xmlns:a16="http://schemas.microsoft.com/office/drawing/2014/main" id="{BCCB41C3-029D-44BB-A93C-DA4C9976195B}"/>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grpSp>
      <p:sp>
        <p:nvSpPr>
          <p:cNvPr id="32" name="Rectangle 31">
            <a:extLst>
              <a:ext uri="{FF2B5EF4-FFF2-40B4-BE49-F238E27FC236}">
                <a16:creationId xmlns:a16="http://schemas.microsoft.com/office/drawing/2014/main" id="{6CA766E9-C530-4817-A31B-FB3C69B4106A}"/>
              </a:ext>
            </a:extLst>
          </p:cNvPr>
          <p:cNvSpPr/>
          <p:nvPr/>
        </p:nvSpPr>
        <p:spPr>
          <a:xfrm>
            <a:off x="1907676" y="1289498"/>
            <a:ext cx="8083798" cy="899537"/>
          </a:xfrm>
          <a:prstGeom prst="rect">
            <a:avLst/>
          </a:prstGeom>
          <a:ln/>
        </p:spPr>
        <p:style>
          <a:lnRef idx="1">
            <a:schemeClr val="accent5"/>
          </a:lnRef>
          <a:fillRef idx="2">
            <a:schemeClr val="accent5"/>
          </a:fillRef>
          <a:effectRef idx="1">
            <a:schemeClr val="accent5"/>
          </a:effectRef>
          <a:fontRef idx="minor">
            <a:schemeClr val="dk1"/>
          </a:fontRef>
        </p:style>
        <p:txBody>
          <a:bodyPr anchor="ctr"/>
          <a:lstStyle/>
          <a:p>
            <a:pPr algn="ctr"/>
            <a:r>
              <a:rPr lang="tr-TR" sz="2745"/>
              <a:t>Deployment</a:t>
            </a:r>
            <a:endParaRPr lang="en-US" sz="2745"/>
          </a:p>
        </p:txBody>
      </p:sp>
      <p:sp>
        <p:nvSpPr>
          <p:cNvPr id="33" name="Rectangle 32">
            <a:extLst>
              <a:ext uri="{FF2B5EF4-FFF2-40B4-BE49-F238E27FC236}">
                <a16:creationId xmlns:a16="http://schemas.microsoft.com/office/drawing/2014/main" id="{52C0B690-3799-4148-8891-2140BF919AFB}"/>
              </a:ext>
            </a:extLst>
          </p:cNvPr>
          <p:cNvSpPr/>
          <p:nvPr/>
        </p:nvSpPr>
        <p:spPr>
          <a:xfrm>
            <a:off x="1907676" y="2376084"/>
            <a:ext cx="3744359" cy="89953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tr-TR" sz="2745"/>
              <a:t>ReplicaSet v1</a:t>
            </a:r>
            <a:endParaRPr lang="en-US" sz="2745"/>
          </a:p>
        </p:txBody>
      </p:sp>
      <p:sp>
        <p:nvSpPr>
          <p:cNvPr id="34" name="Rectangle 33">
            <a:extLst>
              <a:ext uri="{FF2B5EF4-FFF2-40B4-BE49-F238E27FC236}">
                <a16:creationId xmlns:a16="http://schemas.microsoft.com/office/drawing/2014/main" id="{F39A0769-94BA-4AA1-94DF-08504C2940E0}"/>
              </a:ext>
            </a:extLst>
          </p:cNvPr>
          <p:cNvSpPr/>
          <p:nvPr/>
        </p:nvSpPr>
        <p:spPr>
          <a:xfrm>
            <a:off x="6247115" y="2375139"/>
            <a:ext cx="3744359" cy="899537"/>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a:r>
              <a:rPr lang="tr-TR" sz="2745"/>
              <a:t>ReplicaSet v2</a:t>
            </a:r>
            <a:endParaRPr lang="en-US" sz="2745"/>
          </a:p>
        </p:txBody>
      </p:sp>
      <p:grpSp>
        <p:nvGrpSpPr>
          <p:cNvPr id="35" name="Group 34">
            <a:extLst>
              <a:ext uri="{FF2B5EF4-FFF2-40B4-BE49-F238E27FC236}">
                <a16:creationId xmlns:a16="http://schemas.microsoft.com/office/drawing/2014/main" id="{5FE58269-C74D-4F19-9DA8-E70372F40EC1}"/>
              </a:ext>
            </a:extLst>
          </p:cNvPr>
          <p:cNvGrpSpPr/>
          <p:nvPr/>
        </p:nvGrpSpPr>
        <p:grpSpPr>
          <a:xfrm>
            <a:off x="3108943" y="4973876"/>
            <a:ext cx="1765724" cy="613439"/>
            <a:chOff x="7652241" y="2965080"/>
            <a:chExt cx="1801130" cy="625740"/>
          </a:xfrm>
        </p:grpSpPr>
        <p:sp>
          <p:nvSpPr>
            <p:cNvPr id="36" name="Rectangle: Rounded Corners 35">
              <a:extLst>
                <a:ext uri="{FF2B5EF4-FFF2-40B4-BE49-F238E27FC236}">
                  <a16:creationId xmlns:a16="http://schemas.microsoft.com/office/drawing/2014/main" id="{EFB6CAE1-5716-4433-9B27-2272CFF66A48}"/>
                </a:ext>
              </a:extLst>
            </p:cNvPr>
            <p:cNvSpPr/>
            <p:nvPr/>
          </p:nvSpPr>
          <p:spPr bwMode="auto">
            <a:xfrm>
              <a:off x="7652241" y="2965080"/>
              <a:ext cx="1801130" cy="625740"/>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37" name="Rectangle: Rounded Corners 36">
              <a:extLst>
                <a:ext uri="{FF2B5EF4-FFF2-40B4-BE49-F238E27FC236}">
                  <a16:creationId xmlns:a16="http://schemas.microsoft.com/office/drawing/2014/main" id="{0CADBFC5-74D0-4161-A20C-A1D563D2D2FE}"/>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38" name="Rectangle: Rounded Corners 37">
              <a:extLst>
                <a:ext uri="{FF2B5EF4-FFF2-40B4-BE49-F238E27FC236}">
                  <a16:creationId xmlns:a16="http://schemas.microsoft.com/office/drawing/2014/main" id="{055EE2EC-A20E-443F-ADB3-BCF9EAD41521}"/>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39" name="Rectangle: Rounded Corners 38">
              <a:extLst>
                <a:ext uri="{FF2B5EF4-FFF2-40B4-BE49-F238E27FC236}">
                  <a16:creationId xmlns:a16="http://schemas.microsoft.com/office/drawing/2014/main" id="{2E9DC669-F291-405C-BCDB-34BC3E782A55}"/>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grpSp>
      <p:grpSp>
        <p:nvGrpSpPr>
          <p:cNvPr id="40" name="Group 39">
            <a:extLst>
              <a:ext uri="{FF2B5EF4-FFF2-40B4-BE49-F238E27FC236}">
                <a16:creationId xmlns:a16="http://schemas.microsoft.com/office/drawing/2014/main" id="{ECC01F3B-0372-4F30-BEE8-05BE7A1B7BAE}"/>
              </a:ext>
            </a:extLst>
          </p:cNvPr>
          <p:cNvGrpSpPr/>
          <p:nvPr/>
        </p:nvGrpSpPr>
        <p:grpSpPr>
          <a:xfrm>
            <a:off x="8729339" y="4931423"/>
            <a:ext cx="1765724" cy="613439"/>
            <a:chOff x="7652241" y="2965080"/>
            <a:chExt cx="1801130" cy="625740"/>
          </a:xfrm>
        </p:grpSpPr>
        <p:sp>
          <p:nvSpPr>
            <p:cNvPr id="41" name="Rectangle: Rounded Corners 40">
              <a:extLst>
                <a:ext uri="{FF2B5EF4-FFF2-40B4-BE49-F238E27FC236}">
                  <a16:creationId xmlns:a16="http://schemas.microsoft.com/office/drawing/2014/main" id="{95798A96-73A7-4A2F-AB51-FC64122D1F4C}"/>
                </a:ext>
              </a:extLst>
            </p:cNvPr>
            <p:cNvSpPr/>
            <p:nvPr/>
          </p:nvSpPr>
          <p:spPr bwMode="auto">
            <a:xfrm>
              <a:off x="7652241" y="2965080"/>
              <a:ext cx="1801130" cy="625740"/>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42" name="Rectangle: Rounded Corners 41">
              <a:extLst>
                <a:ext uri="{FF2B5EF4-FFF2-40B4-BE49-F238E27FC236}">
                  <a16:creationId xmlns:a16="http://schemas.microsoft.com/office/drawing/2014/main" id="{35009631-388F-4287-9918-E80A6C8EADF5}"/>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43" name="Rectangle: Rounded Corners 42">
              <a:extLst>
                <a:ext uri="{FF2B5EF4-FFF2-40B4-BE49-F238E27FC236}">
                  <a16:creationId xmlns:a16="http://schemas.microsoft.com/office/drawing/2014/main" id="{D97CFF1F-A5D5-4713-85D1-48C5F5DC2DBD}"/>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sp>
          <p:nvSpPr>
            <p:cNvPr id="44" name="Rectangle: Rounded Corners 43">
              <a:extLst>
                <a:ext uri="{FF2B5EF4-FFF2-40B4-BE49-F238E27FC236}">
                  <a16:creationId xmlns:a16="http://schemas.microsoft.com/office/drawing/2014/main" id="{2F300EC5-7E04-4414-BBAB-8C6A0B1A97FF}"/>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42" tIns="0"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err="1">
                <a:solidFill>
                  <a:srgbClr val="000000"/>
                </a:solidFill>
                <a:cs typeface="Segoe UI" pitchFamily="34" charset="0"/>
              </a:endParaRPr>
            </a:p>
          </p:txBody>
        </p:sp>
      </p:grpSp>
      <p:sp>
        <p:nvSpPr>
          <p:cNvPr id="45" name="Cross 44">
            <a:extLst>
              <a:ext uri="{FF2B5EF4-FFF2-40B4-BE49-F238E27FC236}">
                <a16:creationId xmlns:a16="http://schemas.microsoft.com/office/drawing/2014/main" id="{605786C2-CFB1-430B-81CC-00013248F129}"/>
              </a:ext>
            </a:extLst>
          </p:cNvPr>
          <p:cNvSpPr/>
          <p:nvPr/>
        </p:nvSpPr>
        <p:spPr>
          <a:xfrm rot="2822358">
            <a:off x="1335415" y="5238172"/>
            <a:ext cx="413803" cy="354959"/>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46" name="Cross 45">
            <a:extLst>
              <a:ext uri="{FF2B5EF4-FFF2-40B4-BE49-F238E27FC236}">
                <a16:creationId xmlns:a16="http://schemas.microsoft.com/office/drawing/2014/main" id="{D116C9CD-D001-4DD1-A3D2-E082468982FF}"/>
              </a:ext>
            </a:extLst>
          </p:cNvPr>
          <p:cNvSpPr/>
          <p:nvPr/>
        </p:nvSpPr>
        <p:spPr>
          <a:xfrm rot="2822358">
            <a:off x="6971614" y="5151600"/>
            <a:ext cx="413803" cy="354959"/>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47" name="Cross 46">
            <a:extLst>
              <a:ext uri="{FF2B5EF4-FFF2-40B4-BE49-F238E27FC236}">
                <a16:creationId xmlns:a16="http://schemas.microsoft.com/office/drawing/2014/main" id="{B5B0083F-8D20-421C-8387-A7AD4135A082}"/>
              </a:ext>
            </a:extLst>
          </p:cNvPr>
          <p:cNvSpPr/>
          <p:nvPr/>
        </p:nvSpPr>
        <p:spPr>
          <a:xfrm rot="2822358">
            <a:off x="4892498" y="2824830"/>
            <a:ext cx="413803" cy="354959"/>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Tree>
    <p:extLst>
      <p:ext uri="{BB962C8B-B14F-4D97-AF65-F5344CB8AC3E}">
        <p14:creationId xmlns:p14="http://schemas.microsoft.com/office/powerpoint/2010/main" val="3526670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5" grpId="0" animBg="1"/>
      <p:bldP spid="46" grpId="0" animBg="1"/>
      <p:bldP spid="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588263" y="2979539"/>
            <a:ext cx="4167887" cy="553998"/>
          </a:xfrm>
        </p:spPr>
        <p:txBody>
          <a:bodyPr/>
          <a:lstStyle/>
          <a:p>
            <a:r>
              <a:rPr lang="en-US" dirty="0"/>
              <a:t>Demo Deployment</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p:txBody>
          <a:bodyPr/>
          <a:lstStyle/>
          <a:p>
            <a:r>
              <a:rPr lang="en-US" dirty="0"/>
              <a:t>Show Replica Sets and Deployments</a:t>
            </a:r>
          </a:p>
        </p:txBody>
      </p:sp>
    </p:spTree>
    <p:extLst>
      <p:ext uri="{BB962C8B-B14F-4D97-AF65-F5344CB8AC3E}">
        <p14:creationId xmlns:p14="http://schemas.microsoft.com/office/powerpoint/2010/main" val="215009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p:txBody>
          <a:bodyPr/>
          <a:lstStyle/>
          <a:p>
            <a:r>
              <a:rPr lang="en-US" dirty="0"/>
              <a:t>Services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24462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What is a Service?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36666" y="1186380"/>
            <a:ext cx="6568320" cy="4529573"/>
          </a:xfrm>
        </p:spPr>
        <p:txBody>
          <a:bodyPr/>
          <a:lstStyle/>
          <a:p>
            <a:r>
              <a:rPr lang="en-US" sz="2745" dirty="0"/>
              <a:t>An abstraction that defines a logical set of loosely-coupled PODs and a policy by which to access them</a:t>
            </a:r>
          </a:p>
          <a:p>
            <a:pPr lvl="1"/>
            <a:r>
              <a:rPr lang="en-US" dirty="0"/>
              <a:t>A Services is defined with a YAML markup file</a:t>
            </a:r>
          </a:p>
          <a:p>
            <a:pPr lvl="1"/>
            <a:r>
              <a:rPr lang="en-US" dirty="0"/>
              <a:t>They use “selectors” to define which pods to represent</a:t>
            </a:r>
          </a:p>
          <a:p>
            <a:r>
              <a:rPr lang="en-US" sz="2745" dirty="0"/>
              <a:t>Used to load balance traffic to your PODs</a:t>
            </a:r>
          </a:p>
          <a:p>
            <a:pPr lvl="1">
              <a:spcBef>
                <a:spcPts val="1176"/>
              </a:spcBef>
            </a:pPr>
            <a:r>
              <a:rPr lang="en-US" dirty="0"/>
              <a:t>e.g. I want to expose the frontend of my voting app, so my service will expose all pods with the labels app=voting-app and tier=frontend </a:t>
            </a:r>
          </a:p>
          <a:p>
            <a:endParaRPr lang="en-US" dirty="0"/>
          </a:p>
        </p:txBody>
      </p:sp>
      <p:grpSp>
        <p:nvGrpSpPr>
          <p:cNvPr id="41" name="Group 40">
            <a:extLst>
              <a:ext uri="{FF2B5EF4-FFF2-40B4-BE49-F238E27FC236}">
                <a16:creationId xmlns:a16="http://schemas.microsoft.com/office/drawing/2014/main" id="{898586A4-0E80-49E1-912D-7A9F02653337}"/>
              </a:ext>
            </a:extLst>
          </p:cNvPr>
          <p:cNvGrpSpPr/>
          <p:nvPr/>
        </p:nvGrpSpPr>
        <p:grpSpPr>
          <a:xfrm>
            <a:off x="7294250" y="3270457"/>
            <a:ext cx="4626193" cy="1616791"/>
            <a:chOff x="7119257" y="1394822"/>
            <a:chExt cx="4718958" cy="1649211"/>
          </a:xfrm>
        </p:grpSpPr>
        <p:grpSp>
          <p:nvGrpSpPr>
            <p:cNvPr id="42" name="Group 41">
              <a:extLst>
                <a:ext uri="{FF2B5EF4-FFF2-40B4-BE49-F238E27FC236}">
                  <a16:creationId xmlns:a16="http://schemas.microsoft.com/office/drawing/2014/main" id="{7F74E4AA-13EC-4725-B2CB-E44F9A4184DC}"/>
                </a:ext>
              </a:extLst>
            </p:cNvPr>
            <p:cNvGrpSpPr/>
            <p:nvPr/>
          </p:nvGrpSpPr>
          <p:grpSpPr>
            <a:xfrm>
              <a:off x="7119257" y="1394822"/>
              <a:ext cx="4718958" cy="1649211"/>
              <a:chOff x="762792" y="2661152"/>
              <a:chExt cx="5349993" cy="2403284"/>
            </a:xfrm>
          </p:grpSpPr>
          <p:sp>
            <p:nvSpPr>
              <p:cNvPr id="45" name="Freeform: Shape 44">
                <a:extLst>
                  <a:ext uri="{FF2B5EF4-FFF2-40B4-BE49-F238E27FC236}">
                    <a16:creationId xmlns:a16="http://schemas.microsoft.com/office/drawing/2014/main" id="{371D2DEF-48B0-4E9F-AA91-9FB6381228D0}"/>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46" name="Rectangle 45">
                <a:extLst>
                  <a:ext uri="{FF2B5EF4-FFF2-40B4-BE49-F238E27FC236}">
                    <a16:creationId xmlns:a16="http://schemas.microsoft.com/office/drawing/2014/main" id="{855F2B47-C415-4BD6-ACD4-88B8E2CD3EC7}"/>
                  </a:ext>
                </a:extLst>
              </p:cNvPr>
              <p:cNvSpPr/>
              <p:nvPr/>
            </p:nvSpPr>
            <p:spPr>
              <a:xfrm>
                <a:off x="762792" y="3202877"/>
                <a:ext cx="5349993" cy="1861559"/>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44" name="Rectangle: Rounded Corners 43">
              <a:extLst>
                <a:ext uri="{FF2B5EF4-FFF2-40B4-BE49-F238E27FC236}">
                  <a16:creationId xmlns:a16="http://schemas.microsoft.com/office/drawing/2014/main" id="{2453F9D2-9994-46B9-8924-F77909C6F207}"/>
                </a:ext>
              </a:extLst>
            </p:cNvPr>
            <p:cNvSpPr/>
            <p:nvPr/>
          </p:nvSpPr>
          <p:spPr bwMode="auto">
            <a:xfrm>
              <a:off x="7251623" y="1911270"/>
              <a:ext cx="4395674" cy="99941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sp>
        <p:nvSpPr>
          <p:cNvPr id="47" name="Rectangle: Rounded Corners 46">
            <a:extLst>
              <a:ext uri="{FF2B5EF4-FFF2-40B4-BE49-F238E27FC236}">
                <a16:creationId xmlns:a16="http://schemas.microsoft.com/office/drawing/2014/main" id="{E3D79DAE-6264-42A9-ABD4-07198E275A57}"/>
              </a:ext>
            </a:extLst>
          </p:cNvPr>
          <p:cNvSpPr/>
          <p:nvPr/>
        </p:nvSpPr>
        <p:spPr bwMode="auto">
          <a:xfrm>
            <a:off x="7643099" y="3972792"/>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dirty="0">
                <a:solidFill>
                  <a:srgbClr val="000000"/>
                </a:solidFill>
                <a:cs typeface="Segoe UI" pitchFamily="34" charset="0"/>
              </a:rPr>
              <a:t>Pod</a:t>
            </a:r>
            <a:endParaRPr lang="en-US" sz="1372" dirty="0">
              <a:solidFill>
                <a:srgbClr val="000000"/>
              </a:solidFill>
              <a:cs typeface="Segoe UI" pitchFamily="34" charset="0"/>
            </a:endParaRPr>
          </a:p>
        </p:txBody>
      </p:sp>
      <p:sp>
        <p:nvSpPr>
          <p:cNvPr id="48" name="Rectangle: Rounded Corners 47">
            <a:extLst>
              <a:ext uri="{FF2B5EF4-FFF2-40B4-BE49-F238E27FC236}">
                <a16:creationId xmlns:a16="http://schemas.microsoft.com/office/drawing/2014/main" id="{B049414B-AD29-439C-9822-C69542286C81}"/>
              </a:ext>
            </a:extLst>
          </p:cNvPr>
          <p:cNvSpPr/>
          <p:nvPr/>
        </p:nvSpPr>
        <p:spPr bwMode="auto">
          <a:xfrm>
            <a:off x="8520707" y="3908071"/>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49" name="Rectangle: Rounded Corners 48">
            <a:extLst>
              <a:ext uri="{FF2B5EF4-FFF2-40B4-BE49-F238E27FC236}">
                <a16:creationId xmlns:a16="http://schemas.microsoft.com/office/drawing/2014/main" id="{C0E864DB-55D6-4682-ACCE-D2D049D2E63E}"/>
              </a:ext>
            </a:extLst>
          </p:cNvPr>
          <p:cNvSpPr/>
          <p:nvPr/>
        </p:nvSpPr>
        <p:spPr bwMode="auto">
          <a:xfrm>
            <a:off x="8520706" y="4279713"/>
            <a:ext cx="835727" cy="23909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100" name="Rectangle: Rounded Corners 99">
            <a:extLst>
              <a:ext uri="{FF2B5EF4-FFF2-40B4-BE49-F238E27FC236}">
                <a16:creationId xmlns:a16="http://schemas.microsoft.com/office/drawing/2014/main" id="{3F11F0B9-3A75-4990-A2F2-50E841BB9DD5}"/>
              </a:ext>
            </a:extLst>
          </p:cNvPr>
          <p:cNvSpPr/>
          <p:nvPr/>
        </p:nvSpPr>
        <p:spPr bwMode="auto">
          <a:xfrm>
            <a:off x="9702074" y="3971597"/>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101" name="Rectangle: Rounded Corners 100">
            <a:extLst>
              <a:ext uri="{FF2B5EF4-FFF2-40B4-BE49-F238E27FC236}">
                <a16:creationId xmlns:a16="http://schemas.microsoft.com/office/drawing/2014/main" id="{D00D9E88-AF90-4564-9E54-427A8097EECE}"/>
              </a:ext>
            </a:extLst>
          </p:cNvPr>
          <p:cNvSpPr/>
          <p:nvPr/>
        </p:nvSpPr>
        <p:spPr bwMode="auto">
          <a:xfrm>
            <a:off x="10579682" y="3906876"/>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102" name="Rectangle: Rounded Corners 101">
            <a:extLst>
              <a:ext uri="{FF2B5EF4-FFF2-40B4-BE49-F238E27FC236}">
                <a16:creationId xmlns:a16="http://schemas.microsoft.com/office/drawing/2014/main" id="{F4E15B0A-0254-45CF-83EB-DAEC812A900E}"/>
              </a:ext>
            </a:extLst>
          </p:cNvPr>
          <p:cNvSpPr/>
          <p:nvPr/>
        </p:nvSpPr>
        <p:spPr bwMode="auto">
          <a:xfrm>
            <a:off x="10579681" y="4278518"/>
            <a:ext cx="835727" cy="23909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90" name="Rectangle: Rounded Corners 89">
            <a:extLst>
              <a:ext uri="{FF2B5EF4-FFF2-40B4-BE49-F238E27FC236}">
                <a16:creationId xmlns:a16="http://schemas.microsoft.com/office/drawing/2014/main" id="{2FFC9CAD-4BD8-412A-AEA8-70307432342A}"/>
              </a:ext>
            </a:extLst>
          </p:cNvPr>
          <p:cNvSpPr/>
          <p:nvPr/>
        </p:nvSpPr>
        <p:spPr bwMode="auto">
          <a:xfrm>
            <a:off x="7424013" y="2558708"/>
            <a:ext cx="1637253" cy="443427"/>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tier</a:t>
            </a:r>
            <a:r>
              <a:rPr lang="tr-TR" sz="1372">
                <a:solidFill>
                  <a:srgbClr val="000000"/>
                </a:solidFill>
                <a:cs typeface="Segoe UI" pitchFamily="34" charset="0"/>
              </a:rPr>
              <a:t>=</a:t>
            </a:r>
            <a:r>
              <a:rPr lang="tr-TR" sz="1372" err="1">
                <a:solidFill>
                  <a:srgbClr val="000000"/>
                </a:solidFill>
                <a:cs typeface="Segoe UI" pitchFamily="34" charset="0"/>
              </a:rPr>
              <a:t>backend</a:t>
            </a:r>
            <a:endParaRPr lang="en-US" sz="1372" err="1">
              <a:solidFill>
                <a:srgbClr val="000000"/>
              </a:solidFill>
              <a:cs typeface="Segoe UI" pitchFamily="34" charset="0"/>
            </a:endParaRPr>
          </a:p>
        </p:txBody>
      </p:sp>
      <p:sp>
        <p:nvSpPr>
          <p:cNvPr id="91" name="Rectangle: Rounded Corners 90">
            <a:extLst>
              <a:ext uri="{FF2B5EF4-FFF2-40B4-BE49-F238E27FC236}">
                <a16:creationId xmlns:a16="http://schemas.microsoft.com/office/drawing/2014/main" id="{E1BB5A3D-DC18-4F65-AD4C-E721BDC39EE4}"/>
              </a:ext>
            </a:extLst>
          </p:cNvPr>
          <p:cNvSpPr/>
          <p:nvPr/>
        </p:nvSpPr>
        <p:spPr bwMode="auto">
          <a:xfrm>
            <a:off x="9270527" y="1052826"/>
            <a:ext cx="1658344" cy="43529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app</a:t>
            </a:r>
            <a:r>
              <a:rPr lang="tr-TR" sz="1372">
                <a:solidFill>
                  <a:srgbClr val="000000"/>
                </a:solidFill>
                <a:cs typeface="Segoe UI" pitchFamily="34" charset="0"/>
              </a:rPr>
              <a:t>=</a:t>
            </a:r>
            <a:r>
              <a:rPr lang="tr-TR" sz="1372" err="1">
                <a:solidFill>
                  <a:srgbClr val="000000"/>
                </a:solidFill>
                <a:cs typeface="Segoe UI" pitchFamily="34" charset="0"/>
              </a:rPr>
              <a:t>voting-app</a:t>
            </a:r>
            <a:endParaRPr lang="en-US" sz="1372" err="1">
              <a:solidFill>
                <a:srgbClr val="000000"/>
              </a:solidFill>
              <a:cs typeface="Segoe UI" pitchFamily="34" charset="0"/>
            </a:endParaRPr>
          </a:p>
        </p:txBody>
      </p:sp>
      <p:sp>
        <p:nvSpPr>
          <p:cNvPr id="95" name="Rectangle: Rounded Corners 94">
            <a:extLst>
              <a:ext uri="{FF2B5EF4-FFF2-40B4-BE49-F238E27FC236}">
                <a16:creationId xmlns:a16="http://schemas.microsoft.com/office/drawing/2014/main" id="{ADA05106-2F33-4A6C-8F3B-3D61FA2858E1}"/>
              </a:ext>
            </a:extLst>
          </p:cNvPr>
          <p:cNvSpPr/>
          <p:nvPr/>
        </p:nvSpPr>
        <p:spPr bwMode="auto">
          <a:xfrm>
            <a:off x="9270527" y="2539668"/>
            <a:ext cx="1658344" cy="4501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app</a:t>
            </a:r>
            <a:r>
              <a:rPr lang="tr-TR" sz="1372">
                <a:solidFill>
                  <a:srgbClr val="000000"/>
                </a:solidFill>
                <a:cs typeface="Segoe UI" pitchFamily="34" charset="0"/>
              </a:rPr>
              <a:t>=</a:t>
            </a:r>
            <a:r>
              <a:rPr lang="tr-TR" sz="1372" err="1">
                <a:solidFill>
                  <a:srgbClr val="000000"/>
                </a:solidFill>
                <a:cs typeface="Segoe UI" pitchFamily="34" charset="0"/>
              </a:rPr>
              <a:t>voting-app</a:t>
            </a:r>
            <a:endParaRPr lang="en-US" sz="1372" err="1">
              <a:solidFill>
                <a:srgbClr val="000000"/>
              </a:solidFill>
              <a:cs typeface="Segoe UI" pitchFamily="34" charset="0"/>
            </a:endParaRPr>
          </a:p>
        </p:txBody>
      </p:sp>
      <p:sp>
        <p:nvSpPr>
          <p:cNvPr id="96" name="Rectangle: Rounded Corners 95">
            <a:extLst>
              <a:ext uri="{FF2B5EF4-FFF2-40B4-BE49-F238E27FC236}">
                <a16:creationId xmlns:a16="http://schemas.microsoft.com/office/drawing/2014/main" id="{8416B278-12F7-4A08-9BD7-8C78A9E78B7C}"/>
              </a:ext>
            </a:extLst>
          </p:cNvPr>
          <p:cNvSpPr/>
          <p:nvPr/>
        </p:nvSpPr>
        <p:spPr bwMode="auto">
          <a:xfrm>
            <a:off x="7424014" y="1044689"/>
            <a:ext cx="1637253" cy="44342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tier</a:t>
            </a:r>
            <a:r>
              <a:rPr lang="tr-TR" sz="1372">
                <a:solidFill>
                  <a:srgbClr val="000000"/>
                </a:solidFill>
                <a:cs typeface="Segoe UI" pitchFamily="34" charset="0"/>
              </a:rPr>
              <a:t>=</a:t>
            </a:r>
            <a:r>
              <a:rPr lang="tr-TR" sz="1372" err="1">
                <a:solidFill>
                  <a:srgbClr val="000000"/>
                </a:solidFill>
                <a:cs typeface="Segoe UI" pitchFamily="34" charset="0"/>
              </a:rPr>
              <a:t>frontend</a:t>
            </a:r>
            <a:endParaRPr lang="en-US" sz="1372" err="1">
              <a:solidFill>
                <a:srgbClr val="000000"/>
              </a:solidFill>
              <a:cs typeface="Segoe UI" pitchFamily="34" charset="0"/>
            </a:endParaRPr>
          </a:p>
        </p:txBody>
      </p:sp>
      <p:sp>
        <p:nvSpPr>
          <p:cNvPr id="32" name="Rectangle: Rounded Corners 31">
            <a:extLst>
              <a:ext uri="{FF2B5EF4-FFF2-40B4-BE49-F238E27FC236}">
                <a16:creationId xmlns:a16="http://schemas.microsoft.com/office/drawing/2014/main" id="{3EE07E29-E0BE-402F-A2E3-E5BF990C282C}"/>
              </a:ext>
            </a:extLst>
          </p:cNvPr>
          <p:cNvSpPr/>
          <p:nvPr/>
        </p:nvSpPr>
        <p:spPr bwMode="auto">
          <a:xfrm>
            <a:off x="7233838" y="314124"/>
            <a:ext cx="4053476" cy="1354426"/>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30" dirty="0">
                <a:solidFill>
                  <a:srgbClr val="000000"/>
                </a:solidFill>
                <a:cs typeface="Segoe UI" pitchFamily="34" charset="0"/>
              </a:rPr>
              <a:t>Frontend Service</a:t>
            </a:r>
          </a:p>
          <a:p>
            <a:pPr defTabSz="914102" fontAlgn="base">
              <a:lnSpc>
                <a:spcPct val="90000"/>
              </a:lnSpc>
              <a:spcBef>
                <a:spcPct val="0"/>
              </a:spcBef>
              <a:spcAft>
                <a:spcPct val="0"/>
              </a:spcAft>
            </a:pPr>
            <a:r>
              <a:rPr lang="en-US" sz="1730" dirty="0">
                <a:solidFill>
                  <a:srgbClr val="000000"/>
                </a:solidFill>
                <a:cs typeface="Segoe UI" pitchFamily="34" charset="0"/>
              </a:rPr>
              <a:t>-- service selectors</a:t>
            </a:r>
          </a:p>
        </p:txBody>
      </p:sp>
      <p:sp>
        <p:nvSpPr>
          <p:cNvPr id="33" name="Rectangle: Rounded Corners 32">
            <a:extLst>
              <a:ext uri="{FF2B5EF4-FFF2-40B4-BE49-F238E27FC236}">
                <a16:creationId xmlns:a16="http://schemas.microsoft.com/office/drawing/2014/main" id="{8CB2F72A-0111-4D35-8EB5-837C31BBE73C}"/>
              </a:ext>
            </a:extLst>
          </p:cNvPr>
          <p:cNvSpPr/>
          <p:nvPr/>
        </p:nvSpPr>
        <p:spPr bwMode="auto">
          <a:xfrm>
            <a:off x="7243789" y="1818010"/>
            <a:ext cx="4053476" cy="1354426"/>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30" dirty="0">
                <a:solidFill>
                  <a:srgbClr val="000000"/>
                </a:solidFill>
                <a:cs typeface="Segoe UI" pitchFamily="34" charset="0"/>
              </a:rPr>
              <a:t>Backend Service</a:t>
            </a:r>
          </a:p>
          <a:p>
            <a:pPr defTabSz="914102" fontAlgn="base">
              <a:lnSpc>
                <a:spcPct val="90000"/>
              </a:lnSpc>
              <a:spcBef>
                <a:spcPct val="0"/>
              </a:spcBef>
              <a:spcAft>
                <a:spcPct val="0"/>
              </a:spcAft>
            </a:pPr>
            <a:r>
              <a:rPr lang="en-US" sz="1730" dirty="0">
                <a:solidFill>
                  <a:srgbClr val="000000"/>
                </a:solidFill>
                <a:cs typeface="Segoe UI" pitchFamily="34" charset="0"/>
              </a:rPr>
              <a:t>-- service selectors</a:t>
            </a:r>
          </a:p>
        </p:txBody>
      </p:sp>
      <p:grpSp>
        <p:nvGrpSpPr>
          <p:cNvPr id="34" name="Group 33">
            <a:extLst>
              <a:ext uri="{FF2B5EF4-FFF2-40B4-BE49-F238E27FC236}">
                <a16:creationId xmlns:a16="http://schemas.microsoft.com/office/drawing/2014/main" id="{F6FCEEC0-96B1-4B10-9AB3-D626517AC636}"/>
              </a:ext>
            </a:extLst>
          </p:cNvPr>
          <p:cNvGrpSpPr/>
          <p:nvPr/>
        </p:nvGrpSpPr>
        <p:grpSpPr>
          <a:xfrm>
            <a:off x="7329142" y="5123136"/>
            <a:ext cx="4626193" cy="1616791"/>
            <a:chOff x="7119257" y="1394822"/>
            <a:chExt cx="4718958" cy="1649211"/>
          </a:xfrm>
        </p:grpSpPr>
        <p:grpSp>
          <p:nvGrpSpPr>
            <p:cNvPr id="35" name="Group 34">
              <a:extLst>
                <a:ext uri="{FF2B5EF4-FFF2-40B4-BE49-F238E27FC236}">
                  <a16:creationId xmlns:a16="http://schemas.microsoft.com/office/drawing/2014/main" id="{A700BEB6-1235-4416-AD25-0F6AA6A12953}"/>
                </a:ext>
              </a:extLst>
            </p:cNvPr>
            <p:cNvGrpSpPr/>
            <p:nvPr/>
          </p:nvGrpSpPr>
          <p:grpSpPr>
            <a:xfrm>
              <a:off x="7119257" y="1394822"/>
              <a:ext cx="4718958" cy="1649211"/>
              <a:chOff x="762792" y="2661152"/>
              <a:chExt cx="5349993" cy="2403284"/>
            </a:xfrm>
          </p:grpSpPr>
          <p:sp>
            <p:nvSpPr>
              <p:cNvPr id="37" name="Freeform: Shape 36">
                <a:extLst>
                  <a:ext uri="{FF2B5EF4-FFF2-40B4-BE49-F238E27FC236}">
                    <a16:creationId xmlns:a16="http://schemas.microsoft.com/office/drawing/2014/main" id="{E4D00E31-C9D2-4046-B0CD-3DFDA6256EA8}"/>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38" name="Rectangle 37">
                <a:extLst>
                  <a:ext uri="{FF2B5EF4-FFF2-40B4-BE49-F238E27FC236}">
                    <a16:creationId xmlns:a16="http://schemas.microsoft.com/office/drawing/2014/main" id="{B27B0311-4575-4254-8368-067BF0432A82}"/>
                  </a:ext>
                </a:extLst>
              </p:cNvPr>
              <p:cNvSpPr/>
              <p:nvPr/>
            </p:nvSpPr>
            <p:spPr>
              <a:xfrm>
                <a:off x="762792" y="3202877"/>
                <a:ext cx="5349993" cy="1861559"/>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6" name="Rectangle: Rounded Corners 35">
              <a:extLst>
                <a:ext uri="{FF2B5EF4-FFF2-40B4-BE49-F238E27FC236}">
                  <a16:creationId xmlns:a16="http://schemas.microsoft.com/office/drawing/2014/main" id="{D8AF0634-6CE8-4277-B755-D4CA68E3F5CE}"/>
                </a:ext>
              </a:extLst>
            </p:cNvPr>
            <p:cNvSpPr/>
            <p:nvPr/>
          </p:nvSpPr>
          <p:spPr bwMode="auto">
            <a:xfrm>
              <a:off x="7251623" y="1911270"/>
              <a:ext cx="4395674" cy="99941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sp>
        <p:nvSpPr>
          <p:cNvPr id="39" name="Rectangle: Rounded Corners 38">
            <a:extLst>
              <a:ext uri="{FF2B5EF4-FFF2-40B4-BE49-F238E27FC236}">
                <a16:creationId xmlns:a16="http://schemas.microsoft.com/office/drawing/2014/main" id="{5D46582D-7B9C-4FD0-BFBB-7CC4D91CC2ED}"/>
              </a:ext>
            </a:extLst>
          </p:cNvPr>
          <p:cNvSpPr/>
          <p:nvPr/>
        </p:nvSpPr>
        <p:spPr bwMode="auto">
          <a:xfrm>
            <a:off x="7637844" y="5853246"/>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dirty="0">
                <a:solidFill>
                  <a:srgbClr val="000000"/>
                </a:solidFill>
                <a:cs typeface="Segoe UI" pitchFamily="34" charset="0"/>
              </a:rPr>
              <a:t>Pod</a:t>
            </a:r>
            <a:endParaRPr lang="en-US" sz="1372" dirty="0">
              <a:solidFill>
                <a:srgbClr val="000000"/>
              </a:solidFill>
              <a:cs typeface="Segoe UI" pitchFamily="34" charset="0"/>
            </a:endParaRPr>
          </a:p>
        </p:txBody>
      </p:sp>
      <p:sp>
        <p:nvSpPr>
          <p:cNvPr id="40" name="Rectangle: Rounded Corners 39">
            <a:extLst>
              <a:ext uri="{FF2B5EF4-FFF2-40B4-BE49-F238E27FC236}">
                <a16:creationId xmlns:a16="http://schemas.microsoft.com/office/drawing/2014/main" id="{5F637B62-9C96-45EB-A943-4B088ACFE3B9}"/>
              </a:ext>
            </a:extLst>
          </p:cNvPr>
          <p:cNvSpPr/>
          <p:nvPr/>
        </p:nvSpPr>
        <p:spPr bwMode="auto">
          <a:xfrm>
            <a:off x="8463920" y="5853246"/>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43" name="Rectangle: Rounded Corners 42">
            <a:extLst>
              <a:ext uri="{FF2B5EF4-FFF2-40B4-BE49-F238E27FC236}">
                <a16:creationId xmlns:a16="http://schemas.microsoft.com/office/drawing/2014/main" id="{C71B91F1-BA9F-4542-8A52-E2B08129696F}"/>
              </a:ext>
            </a:extLst>
          </p:cNvPr>
          <p:cNvSpPr/>
          <p:nvPr/>
        </p:nvSpPr>
        <p:spPr bwMode="auto">
          <a:xfrm>
            <a:off x="8474528" y="6224888"/>
            <a:ext cx="835727" cy="23909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Tree>
    <p:extLst>
      <p:ext uri="{BB962C8B-B14F-4D97-AF65-F5344CB8AC3E}">
        <p14:creationId xmlns:p14="http://schemas.microsoft.com/office/powerpoint/2010/main" val="151013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100" grpId="0" animBg="1"/>
      <p:bldP spid="101" grpId="0" animBg="1"/>
      <p:bldP spid="102" grpId="0" animBg="1"/>
      <p:bldP spid="90" grpId="0" animBg="1"/>
      <p:bldP spid="91" grpId="0" animBg="1"/>
      <p:bldP spid="95" grpId="0" animBg="1"/>
      <p:bldP spid="96" grpId="0" animBg="1"/>
      <p:bldP spid="32" grpId="0" animBg="1"/>
      <p:bldP spid="33" grpId="0" animBg="1"/>
      <p:bldP spid="39" grpId="0" animBg="1"/>
      <p:bldP spid="40" grpId="0" animBg="1"/>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What is a Service?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36666" y="1186380"/>
            <a:ext cx="5471984" cy="4529573"/>
          </a:xfrm>
        </p:spPr>
        <p:txBody>
          <a:bodyPr/>
          <a:lstStyle/>
          <a:p>
            <a:r>
              <a:rPr lang="en-US" sz="2745" dirty="0"/>
              <a:t>An abstraction that defines a logical set of loosely-coupled PODs and a policy by which to access them</a:t>
            </a:r>
          </a:p>
          <a:p>
            <a:pPr lvl="1"/>
            <a:r>
              <a:rPr lang="en-US" dirty="0"/>
              <a:t>A Services is defined with a YAML markup file</a:t>
            </a:r>
          </a:p>
          <a:p>
            <a:pPr lvl="1"/>
            <a:r>
              <a:rPr lang="en-US" dirty="0"/>
              <a:t>They use “selectors” to define which pods to represent</a:t>
            </a:r>
          </a:p>
          <a:p>
            <a:r>
              <a:rPr lang="en-US" sz="2745" dirty="0"/>
              <a:t>Used to load balance traffic to your PODs</a:t>
            </a:r>
          </a:p>
          <a:p>
            <a:endParaRPr lang="en-US" dirty="0"/>
          </a:p>
        </p:txBody>
      </p:sp>
      <p:pic>
        <p:nvPicPr>
          <p:cNvPr id="3" name="Picture 2">
            <a:extLst>
              <a:ext uri="{FF2B5EF4-FFF2-40B4-BE49-F238E27FC236}">
                <a16:creationId xmlns:a16="http://schemas.microsoft.com/office/drawing/2014/main" id="{5D7BBA78-495B-4C1A-AD2F-14715F0015A5}"/>
              </a:ext>
            </a:extLst>
          </p:cNvPr>
          <p:cNvPicPr>
            <a:picLocks noChangeAspect="1"/>
          </p:cNvPicPr>
          <p:nvPr/>
        </p:nvPicPr>
        <p:blipFill>
          <a:blip r:embed="rId3"/>
          <a:stretch>
            <a:fillRect/>
          </a:stretch>
        </p:blipFill>
        <p:spPr>
          <a:xfrm>
            <a:off x="5785526" y="906007"/>
            <a:ext cx="6251536" cy="2647264"/>
          </a:xfrm>
          <a:prstGeom prst="rect">
            <a:avLst/>
          </a:prstGeom>
        </p:spPr>
      </p:pic>
      <p:pic>
        <p:nvPicPr>
          <p:cNvPr id="6" name="Picture 5">
            <a:extLst>
              <a:ext uri="{FF2B5EF4-FFF2-40B4-BE49-F238E27FC236}">
                <a16:creationId xmlns:a16="http://schemas.microsoft.com/office/drawing/2014/main" id="{F316708C-78FD-41DD-A652-7E97314B48A2}"/>
              </a:ext>
            </a:extLst>
          </p:cNvPr>
          <p:cNvPicPr>
            <a:picLocks noChangeAspect="1"/>
          </p:cNvPicPr>
          <p:nvPr/>
        </p:nvPicPr>
        <p:blipFill>
          <a:blip r:embed="rId4"/>
          <a:stretch>
            <a:fillRect/>
          </a:stretch>
        </p:blipFill>
        <p:spPr>
          <a:xfrm>
            <a:off x="5785526" y="4023537"/>
            <a:ext cx="6213385" cy="2647264"/>
          </a:xfrm>
          <a:prstGeom prst="rect">
            <a:avLst/>
          </a:prstGeom>
        </p:spPr>
      </p:pic>
      <p:sp>
        <p:nvSpPr>
          <p:cNvPr id="7" name="TextBox 6">
            <a:extLst>
              <a:ext uri="{FF2B5EF4-FFF2-40B4-BE49-F238E27FC236}">
                <a16:creationId xmlns:a16="http://schemas.microsoft.com/office/drawing/2014/main" id="{60477119-140A-4FC1-AD0D-D7432061C146}"/>
              </a:ext>
            </a:extLst>
          </p:cNvPr>
          <p:cNvSpPr txBox="1"/>
          <p:nvPr/>
        </p:nvSpPr>
        <p:spPr>
          <a:xfrm>
            <a:off x="7880350" y="3715760"/>
            <a:ext cx="2072747" cy="307777"/>
          </a:xfrm>
          <a:prstGeom prst="rect">
            <a:avLst/>
          </a:prstGeom>
          <a:noFill/>
        </p:spPr>
        <p:txBody>
          <a:bodyPr wrap="none" lIns="0" tIns="0" rIns="0" bIns="0" rtlCol="0">
            <a:spAutoFit/>
          </a:bodyPr>
          <a:lstStyle/>
          <a:p>
            <a:pPr algn="l"/>
            <a:r>
              <a:rPr lang="en-US" sz="2000" dirty="0"/>
              <a:t>Type: </a:t>
            </a:r>
            <a:r>
              <a:rPr lang="en-US" sz="2000" dirty="0" err="1"/>
              <a:t>LoadBalancer</a:t>
            </a:r>
            <a:endParaRPr lang="en-US" sz="2000" dirty="0"/>
          </a:p>
        </p:txBody>
      </p:sp>
      <p:sp>
        <p:nvSpPr>
          <p:cNvPr id="50" name="TextBox 49">
            <a:extLst>
              <a:ext uri="{FF2B5EF4-FFF2-40B4-BE49-F238E27FC236}">
                <a16:creationId xmlns:a16="http://schemas.microsoft.com/office/drawing/2014/main" id="{EC22CCF7-D9A1-4695-947A-AA6453541230}"/>
              </a:ext>
            </a:extLst>
          </p:cNvPr>
          <p:cNvSpPr txBox="1"/>
          <p:nvPr/>
        </p:nvSpPr>
        <p:spPr>
          <a:xfrm>
            <a:off x="7880350" y="393016"/>
            <a:ext cx="1654171" cy="307777"/>
          </a:xfrm>
          <a:prstGeom prst="rect">
            <a:avLst/>
          </a:prstGeom>
          <a:noFill/>
        </p:spPr>
        <p:txBody>
          <a:bodyPr wrap="none" lIns="0" tIns="0" rIns="0" bIns="0" rtlCol="0">
            <a:spAutoFit/>
          </a:bodyPr>
          <a:lstStyle/>
          <a:p>
            <a:pPr algn="l"/>
            <a:r>
              <a:rPr lang="en-US" sz="2000" dirty="0"/>
              <a:t>Type: </a:t>
            </a:r>
            <a:r>
              <a:rPr lang="en-US" sz="2000" dirty="0" err="1"/>
              <a:t>ClusterIP</a:t>
            </a:r>
            <a:endParaRPr lang="en-US" sz="2000" dirty="0"/>
          </a:p>
        </p:txBody>
      </p:sp>
      <p:sp>
        <p:nvSpPr>
          <p:cNvPr id="8" name="Oval 7">
            <a:extLst>
              <a:ext uri="{FF2B5EF4-FFF2-40B4-BE49-F238E27FC236}">
                <a16:creationId xmlns:a16="http://schemas.microsoft.com/office/drawing/2014/main" id="{EFA0CF21-01C9-4207-956A-1B3FAFD5A82D}"/>
              </a:ext>
            </a:extLst>
          </p:cNvPr>
          <p:cNvSpPr/>
          <p:nvPr/>
        </p:nvSpPr>
        <p:spPr bwMode="auto">
          <a:xfrm>
            <a:off x="5944276" y="3709410"/>
            <a:ext cx="222568" cy="222568"/>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A2AC87FC-FE5B-48DD-B585-A82CE42B8C3B}"/>
              </a:ext>
            </a:extLst>
          </p:cNvPr>
          <p:cNvCxnSpPr>
            <a:stCxn id="8" idx="4"/>
          </p:cNvCxnSpPr>
          <p:nvPr/>
        </p:nvCxnSpPr>
        <p:spPr>
          <a:xfrm flipH="1">
            <a:off x="6051947" y="3931978"/>
            <a:ext cx="3613" cy="22925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5BCF51A-8069-4BF5-9FDC-7156957ECB45}"/>
              </a:ext>
            </a:extLst>
          </p:cNvPr>
          <p:cNvSpPr txBox="1"/>
          <p:nvPr/>
        </p:nvSpPr>
        <p:spPr>
          <a:xfrm>
            <a:off x="6233671" y="3750248"/>
            <a:ext cx="1013098" cy="123111"/>
          </a:xfrm>
          <a:prstGeom prst="rect">
            <a:avLst/>
          </a:prstGeom>
          <a:noFill/>
        </p:spPr>
        <p:txBody>
          <a:bodyPr wrap="none" lIns="0" tIns="0" rIns="0" bIns="0" rtlCol="0">
            <a:spAutoFit/>
          </a:bodyPr>
          <a:lstStyle/>
          <a:p>
            <a:pPr algn="l"/>
            <a:r>
              <a:rPr lang="en-US" sz="900" dirty="0"/>
              <a:t>Public IP 37.16.207.0.1</a:t>
            </a:r>
          </a:p>
        </p:txBody>
      </p:sp>
    </p:spTree>
    <p:extLst>
      <p:ext uri="{BB962C8B-B14F-4D97-AF65-F5344CB8AC3E}">
        <p14:creationId xmlns:p14="http://schemas.microsoft.com/office/powerpoint/2010/main" val="411075561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43390-A1D6-4E2A-B310-6BB5110EC996}"/>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1CA2F19E-7664-41CD-85B0-6DCD7BA00955}"/>
              </a:ext>
            </a:extLst>
          </p:cNvPr>
          <p:cNvSpPr>
            <a:spLocks noGrp="1"/>
          </p:cNvSpPr>
          <p:nvPr>
            <p:ph type="body" sz="quarter" idx="11"/>
          </p:nvPr>
        </p:nvSpPr>
        <p:spPr/>
        <p:txBody>
          <a:bodyPr/>
          <a:lstStyle/>
          <a:p>
            <a:r>
              <a:rPr lang="en-US" dirty="0"/>
              <a:t>Service</a:t>
            </a:r>
          </a:p>
        </p:txBody>
      </p:sp>
      <p:sp>
        <p:nvSpPr>
          <p:cNvPr id="4" name="Rectangle 3">
            <a:extLst>
              <a:ext uri="{FF2B5EF4-FFF2-40B4-BE49-F238E27FC236}">
                <a16:creationId xmlns:a16="http://schemas.microsoft.com/office/drawing/2014/main" id="{764DD274-24C0-4F1F-B5D1-1764D9BCC33C}"/>
              </a:ext>
            </a:extLst>
          </p:cNvPr>
          <p:cNvSpPr/>
          <p:nvPr/>
        </p:nvSpPr>
        <p:spPr bwMode="auto">
          <a:xfrm>
            <a:off x="506437" y="2091397"/>
            <a:ext cx="11132234" cy="712763"/>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192.168.0.1             Service, type </a:t>
            </a:r>
            <a:r>
              <a:rPr lang="en-US" sz="2000" dirty="0" err="1">
                <a:solidFill>
                  <a:schemeClr val="tx1"/>
                </a:solidFill>
                <a:ea typeface="Segoe UI" pitchFamily="34" charset="0"/>
                <a:cs typeface="Segoe UI" pitchFamily="34" charset="0"/>
              </a:rPr>
              <a:t>LoadBalancer</a:t>
            </a:r>
            <a:r>
              <a:rPr lang="en-US" sz="2000" dirty="0">
                <a:solidFill>
                  <a:schemeClr val="tx1"/>
                </a:solidFill>
                <a:ea typeface="Segoe UI" pitchFamily="34" charset="0"/>
                <a:cs typeface="Segoe UI" pitchFamily="34" charset="0"/>
              </a:rPr>
              <a:t>,  selector label: </a:t>
            </a:r>
            <a:r>
              <a:rPr lang="en-US" sz="2000" dirty="0">
                <a:solidFill>
                  <a:srgbClr val="D83B01"/>
                </a:solidFill>
                <a:ea typeface="Segoe UI" pitchFamily="34" charset="0"/>
                <a:cs typeface="Segoe UI" pitchFamily="34" charset="0"/>
              </a:rPr>
              <a:t>backend</a:t>
            </a:r>
          </a:p>
        </p:txBody>
      </p:sp>
      <p:sp>
        <p:nvSpPr>
          <p:cNvPr id="5" name="Rectangle 4">
            <a:extLst>
              <a:ext uri="{FF2B5EF4-FFF2-40B4-BE49-F238E27FC236}">
                <a16:creationId xmlns:a16="http://schemas.microsoft.com/office/drawing/2014/main" id="{C54F661C-5598-4936-A44E-61CB3408581A}"/>
              </a:ext>
            </a:extLst>
          </p:cNvPr>
          <p:cNvSpPr/>
          <p:nvPr/>
        </p:nvSpPr>
        <p:spPr bwMode="auto">
          <a:xfrm>
            <a:off x="527564" y="2972973"/>
            <a:ext cx="3749014" cy="359551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2DBE53C-239B-46EC-B4D8-F64B8F63F6A2}"/>
              </a:ext>
            </a:extLst>
          </p:cNvPr>
          <p:cNvSpPr/>
          <p:nvPr/>
        </p:nvSpPr>
        <p:spPr bwMode="auto">
          <a:xfrm>
            <a:off x="4532167" y="2972973"/>
            <a:ext cx="3749014" cy="359551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3C43AB72-FD28-42AD-AA5B-FD4442C7A9BC}"/>
              </a:ext>
            </a:extLst>
          </p:cNvPr>
          <p:cNvSpPr/>
          <p:nvPr/>
        </p:nvSpPr>
        <p:spPr bwMode="auto">
          <a:xfrm>
            <a:off x="8536769" y="2972973"/>
            <a:ext cx="3101901" cy="359551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3CDEBD88-DF06-4748-B486-23E7F0D1DA16}"/>
              </a:ext>
            </a:extLst>
          </p:cNvPr>
          <p:cNvSpPr txBox="1"/>
          <p:nvPr/>
        </p:nvSpPr>
        <p:spPr>
          <a:xfrm>
            <a:off x="1880382" y="3174609"/>
            <a:ext cx="836768" cy="307777"/>
          </a:xfrm>
          <a:prstGeom prst="rect">
            <a:avLst/>
          </a:prstGeom>
          <a:noFill/>
        </p:spPr>
        <p:txBody>
          <a:bodyPr wrap="none" lIns="0" tIns="0" rIns="0" bIns="0" rtlCol="0">
            <a:spAutoFit/>
          </a:bodyPr>
          <a:lstStyle/>
          <a:p>
            <a:pPr algn="l"/>
            <a:r>
              <a:rPr lang="en-US" sz="2000" dirty="0"/>
              <a:t>Node 1</a:t>
            </a:r>
          </a:p>
        </p:txBody>
      </p:sp>
      <p:sp>
        <p:nvSpPr>
          <p:cNvPr id="9" name="TextBox 8">
            <a:extLst>
              <a:ext uri="{FF2B5EF4-FFF2-40B4-BE49-F238E27FC236}">
                <a16:creationId xmlns:a16="http://schemas.microsoft.com/office/drawing/2014/main" id="{BC856FD4-0B40-4D2A-8B04-10CC6C3334A2}"/>
              </a:ext>
            </a:extLst>
          </p:cNvPr>
          <p:cNvSpPr txBox="1"/>
          <p:nvPr/>
        </p:nvSpPr>
        <p:spPr>
          <a:xfrm>
            <a:off x="5922499" y="3123160"/>
            <a:ext cx="836768" cy="307777"/>
          </a:xfrm>
          <a:prstGeom prst="rect">
            <a:avLst/>
          </a:prstGeom>
          <a:noFill/>
        </p:spPr>
        <p:txBody>
          <a:bodyPr wrap="none" lIns="0" tIns="0" rIns="0" bIns="0" rtlCol="0">
            <a:spAutoFit/>
          </a:bodyPr>
          <a:lstStyle/>
          <a:p>
            <a:pPr algn="l"/>
            <a:r>
              <a:rPr lang="en-US" sz="2000" dirty="0"/>
              <a:t>Node 2</a:t>
            </a:r>
          </a:p>
        </p:txBody>
      </p:sp>
      <p:sp>
        <p:nvSpPr>
          <p:cNvPr id="10" name="TextBox 9">
            <a:extLst>
              <a:ext uri="{FF2B5EF4-FFF2-40B4-BE49-F238E27FC236}">
                <a16:creationId xmlns:a16="http://schemas.microsoft.com/office/drawing/2014/main" id="{8A3FCCD8-C5E5-46F5-8FE5-2666A1A9260F}"/>
              </a:ext>
            </a:extLst>
          </p:cNvPr>
          <p:cNvSpPr txBox="1"/>
          <p:nvPr/>
        </p:nvSpPr>
        <p:spPr>
          <a:xfrm>
            <a:off x="9580099" y="3126137"/>
            <a:ext cx="836768" cy="307777"/>
          </a:xfrm>
          <a:prstGeom prst="rect">
            <a:avLst/>
          </a:prstGeom>
          <a:noFill/>
        </p:spPr>
        <p:txBody>
          <a:bodyPr wrap="none" lIns="0" tIns="0" rIns="0" bIns="0" rtlCol="0">
            <a:spAutoFit/>
          </a:bodyPr>
          <a:lstStyle/>
          <a:p>
            <a:pPr algn="l"/>
            <a:r>
              <a:rPr lang="en-US" sz="2000" dirty="0"/>
              <a:t>Node 3</a:t>
            </a:r>
          </a:p>
        </p:txBody>
      </p:sp>
      <p:sp>
        <p:nvSpPr>
          <p:cNvPr id="11" name="Rectangle 10">
            <a:extLst>
              <a:ext uri="{FF2B5EF4-FFF2-40B4-BE49-F238E27FC236}">
                <a16:creationId xmlns:a16="http://schemas.microsoft.com/office/drawing/2014/main" id="{3CE97770-24A5-43C4-AC37-101A6BC7DCAD}"/>
              </a:ext>
            </a:extLst>
          </p:cNvPr>
          <p:cNvSpPr/>
          <p:nvPr/>
        </p:nvSpPr>
        <p:spPr bwMode="auto">
          <a:xfrm>
            <a:off x="705637" y="3585550"/>
            <a:ext cx="1549883" cy="2796494"/>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Pod</a:t>
            </a:r>
          </a:p>
          <a:p>
            <a:pPr algn="l" defTabSz="932472" fontAlgn="base">
              <a:spcBef>
                <a:spcPct val="0"/>
              </a:spcBef>
              <a:spcAft>
                <a:spcPct val="0"/>
              </a:spcAft>
            </a:pPr>
            <a:r>
              <a:rPr lang="en-US" sz="2000" dirty="0">
                <a:solidFill>
                  <a:schemeClr val="tx1"/>
                </a:solidFill>
                <a:ea typeface="Segoe UI" pitchFamily="34" charset="0"/>
                <a:cs typeface="Segoe UI" pitchFamily="34" charset="0"/>
              </a:rPr>
              <a:t>10.0.0.1</a:t>
            </a: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r>
              <a:rPr lang="en-US" sz="2000" dirty="0">
                <a:solidFill>
                  <a:schemeClr val="tx1"/>
                </a:solidFill>
                <a:ea typeface="Segoe UI" pitchFamily="34" charset="0"/>
                <a:cs typeface="Segoe UI" pitchFamily="34" charset="0"/>
              </a:rPr>
              <a:t>Port 80</a:t>
            </a:r>
          </a:p>
        </p:txBody>
      </p:sp>
      <p:grpSp>
        <p:nvGrpSpPr>
          <p:cNvPr id="13" name="Group 12">
            <a:extLst>
              <a:ext uri="{FF2B5EF4-FFF2-40B4-BE49-F238E27FC236}">
                <a16:creationId xmlns:a16="http://schemas.microsoft.com/office/drawing/2014/main" id="{A7B6E87C-F5EC-4088-AC27-E1F9637E00E3}"/>
              </a:ext>
            </a:extLst>
          </p:cNvPr>
          <p:cNvGrpSpPr/>
          <p:nvPr/>
        </p:nvGrpSpPr>
        <p:grpSpPr>
          <a:xfrm>
            <a:off x="880938" y="4446090"/>
            <a:ext cx="925430" cy="499797"/>
            <a:chOff x="4572000" y="3992691"/>
            <a:chExt cx="1630017" cy="880323"/>
          </a:xfrm>
        </p:grpSpPr>
        <p:sp>
          <p:nvSpPr>
            <p:cNvPr id="14" name="Rectangle 13">
              <a:extLst>
                <a:ext uri="{FF2B5EF4-FFF2-40B4-BE49-F238E27FC236}">
                  <a16:creationId xmlns:a16="http://schemas.microsoft.com/office/drawing/2014/main" id="{451B30EA-C9FD-4F92-9A26-D312019CE838}"/>
                </a:ext>
              </a:extLst>
            </p:cNvPr>
            <p:cNvSpPr/>
            <p:nvPr/>
          </p:nvSpPr>
          <p:spPr bwMode="auto">
            <a:xfrm>
              <a:off x="4572000" y="3992691"/>
              <a:ext cx="1630017" cy="880323"/>
            </a:xfrm>
            <a:prstGeom prst="rect">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5EA05A4E-1DD9-4695-85E2-A7F4D20026AC}"/>
                </a:ext>
              </a:extLst>
            </p:cNvPr>
            <p:cNvCxnSpPr/>
            <p:nvPr/>
          </p:nvCxnSpPr>
          <p:spPr>
            <a:xfrm>
              <a:off x="478214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5CA12F9-468E-4E88-9A60-CFF546948B49}"/>
                </a:ext>
              </a:extLst>
            </p:cNvPr>
            <p:cNvCxnSpPr/>
            <p:nvPr/>
          </p:nvCxnSpPr>
          <p:spPr>
            <a:xfrm>
              <a:off x="4946847"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8211AF-5D4F-4E0B-9FB2-5B0CAF072021}"/>
                </a:ext>
              </a:extLst>
            </p:cNvPr>
            <p:cNvCxnSpPr/>
            <p:nvPr/>
          </p:nvCxnSpPr>
          <p:spPr>
            <a:xfrm>
              <a:off x="5128591"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F0104E-1564-4D64-92B1-937D11B72315}"/>
                </a:ext>
              </a:extLst>
            </p:cNvPr>
            <p:cNvCxnSpPr/>
            <p:nvPr/>
          </p:nvCxnSpPr>
          <p:spPr>
            <a:xfrm>
              <a:off x="5316015"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F3B396-784E-422A-BCF6-BAEECAC9434C}"/>
                </a:ext>
              </a:extLst>
            </p:cNvPr>
            <p:cNvCxnSpPr/>
            <p:nvPr/>
          </p:nvCxnSpPr>
          <p:spPr>
            <a:xfrm>
              <a:off x="546368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369F7E-7A87-4371-B520-97D8709D3594}"/>
                </a:ext>
              </a:extLst>
            </p:cNvPr>
            <p:cNvCxnSpPr/>
            <p:nvPr/>
          </p:nvCxnSpPr>
          <p:spPr>
            <a:xfrm>
              <a:off x="564542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2B9340C-E45D-411F-99DF-06CA46D6546E}"/>
                </a:ext>
              </a:extLst>
            </p:cNvPr>
            <p:cNvCxnSpPr/>
            <p:nvPr/>
          </p:nvCxnSpPr>
          <p:spPr>
            <a:xfrm>
              <a:off x="5838529"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F475F1A-E0A8-46C9-8EBE-C2D771BB6A5A}"/>
                </a:ext>
              </a:extLst>
            </p:cNvPr>
            <p:cNvCxnSpPr/>
            <p:nvPr/>
          </p:nvCxnSpPr>
          <p:spPr>
            <a:xfrm>
              <a:off x="598619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Flowchart: Off-page Connector 22">
            <a:extLst>
              <a:ext uri="{FF2B5EF4-FFF2-40B4-BE49-F238E27FC236}">
                <a16:creationId xmlns:a16="http://schemas.microsoft.com/office/drawing/2014/main" id="{8B454EE6-D1E3-4852-8454-9061D95299FC}"/>
              </a:ext>
            </a:extLst>
          </p:cNvPr>
          <p:cNvSpPr/>
          <p:nvPr/>
        </p:nvSpPr>
        <p:spPr bwMode="auto">
          <a:xfrm rot="5400000">
            <a:off x="1212183" y="5311918"/>
            <a:ext cx="456074" cy="1414553"/>
          </a:xfrm>
          <a:prstGeom prst="flowChartOffpage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572AE153-56BD-4A4C-942A-DE800B339165}"/>
              </a:ext>
            </a:extLst>
          </p:cNvPr>
          <p:cNvSpPr txBox="1"/>
          <p:nvPr/>
        </p:nvSpPr>
        <p:spPr>
          <a:xfrm>
            <a:off x="1122608" y="5860653"/>
            <a:ext cx="799386" cy="307777"/>
          </a:xfrm>
          <a:prstGeom prst="rect">
            <a:avLst/>
          </a:prstGeom>
          <a:noFill/>
        </p:spPr>
        <p:txBody>
          <a:bodyPr wrap="none" lIns="0" tIns="0" rIns="0" bIns="0" rtlCol="0">
            <a:spAutoFit/>
          </a:bodyPr>
          <a:lstStyle/>
          <a:p>
            <a:pPr algn="l"/>
            <a:r>
              <a:rPr lang="en-US" sz="2000" dirty="0"/>
              <a:t>backend</a:t>
            </a:r>
          </a:p>
        </p:txBody>
      </p:sp>
      <p:sp>
        <p:nvSpPr>
          <p:cNvPr id="26" name="Oval 25">
            <a:extLst>
              <a:ext uri="{FF2B5EF4-FFF2-40B4-BE49-F238E27FC236}">
                <a16:creationId xmlns:a16="http://schemas.microsoft.com/office/drawing/2014/main" id="{B898373F-4898-483D-BC62-06E13F4994A0}"/>
              </a:ext>
            </a:extLst>
          </p:cNvPr>
          <p:cNvSpPr/>
          <p:nvPr/>
        </p:nvSpPr>
        <p:spPr bwMode="auto">
          <a:xfrm>
            <a:off x="927979" y="5953579"/>
            <a:ext cx="133226" cy="13322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AB3CE3E-B09A-4412-B1D6-13402BD03BCC}"/>
              </a:ext>
            </a:extLst>
          </p:cNvPr>
          <p:cNvSpPr/>
          <p:nvPr/>
        </p:nvSpPr>
        <p:spPr bwMode="auto">
          <a:xfrm>
            <a:off x="2440653" y="3580301"/>
            <a:ext cx="1549883" cy="2796494"/>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Pod</a:t>
            </a:r>
          </a:p>
          <a:p>
            <a:pPr algn="l" defTabSz="932472" fontAlgn="base">
              <a:spcBef>
                <a:spcPct val="0"/>
              </a:spcBef>
              <a:spcAft>
                <a:spcPct val="0"/>
              </a:spcAft>
            </a:pPr>
            <a:r>
              <a:rPr lang="en-US" sz="2000" dirty="0">
                <a:solidFill>
                  <a:schemeClr val="tx1"/>
                </a:solidFill>
                <a:ea typeface="Segoe UI" pitchFamily="34" charset="0"/>
                <a:cs typeface="Segoe UI" pitchFamily="34" charset="0"/>
              </a:rPr>
              <a:t>10.0.0.2</a:t>
            </a: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r>
              <a:rPr lang="en-US" sz="2000" dirty="0">
                <a:solidFill>
                  <a:schemeClr val="tx1"/>
                </a:solidFill>
                <a:ea typeface="Segoe UI" pitchFamily="34" charset="0"/>
                <a:cs typeface="Segoe UI" pitchFamily="34" charset="0"/>
              </a:rPr>
              <a:t>Port 80</a:t>
            </a:r>
          </a:p>
        </p:txBody>
      </p:sp>
      <p:grpSp>
        <p:nvGrpSpPr>
          <p:cNvPr id="30" name="Group 29">
            <a:extLst>
              <a:ext uri="{FF2B5EF4-FFF2-40B4-BE49-F238E27FC236}">
                <a16:creationId xmlns:a16="http://schemas.microsoft.com/office/drawing/2014/main" id="{B25A2905-BBA2-4EB6-9E5E-76BB2C2DEBB0}"/>
              </a:ext>
            </a:extLst>
          </p:cNvPr>
          <p:cNvGrpSpPr/>
          <p:nvPr/>
        </p:nvGrpSpPr>
        <p:grpSpPr>
          <a:xfrm>
            <a:off x="2615954" y="4440841"/>
            <a:ext cx="925430" cy="499797"/>
            <a:chOff x="4572000" y="3992691"/>
            <a:chExt cx="1630017" cy="880323"/>
          </a:xfrm>
        </p:grpSpPr>
        <p:sp>
          <p:nvSpPr>
            <p:cNvPr id="34" name="Rectangle 33">
              <a:extLst>
                <a:ext uri="{FF2B5EF4-FFF2-40B4-BE49-F238E27FC236}">
                  <a16:creationId xmlns:a16="http://schemas.microsoft.com/office/drawing/2014/main" id="{AC83583E-0BD5-47F4-BE3A-0942FFA11C2E}"/>
                </a:ext>
              </a:extLst>
            </p:cNvPr>
            <p:cNvSpPr/>
            <p:nvPr/>
          </p:nvSpPr>
          <p:spPr bwMode="auto">
            <a:xfrm>
              <a:off x="4572000" y="3992691"/>
              <a:ext cx="1630017" cy="880323"/>
            </a:xfrm>
            <a:prstGeom prst="rect">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4DE2D508-F4EC-442C-9CE6-84E4A5E1BAE2}"/>
                </a:ext>
              </a:extLst>
            </p:cNvPr>
            <p:cNvCxnSpPr/>
            <p:nvPr/>
          </p:nvCxnSpPr>
          <p:spPr>
            <a:xfrm>
              <a:off x="478214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1577FE-8FE8-43D5-AF75-DCD4CE1881A4}"/>
                </a:ext>
              </a:extLst>
            </p:cNvPr>
            <p:cNvCxnSpPr/>
            <p:nvPr/>
          </p:nvCxnSpPr>
          <p:spPr>
            <a:xfrm>
              <a:off x="4946847"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47BBE3-D2BA-4071-A7E5-45B83D6680D2}"/>
                </a:ext>
              </a:extLst>
            </p:cNvPr>
            <p:cNvCxnSpPr/>
            <p:nvPr/>
          </p:nvCxnSpPr>
          <p:spPr>
            <a:xfrm>
              <a:off x="5128591"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3D1813-55EB-4084-B95E-3ED65BF9847B}"/>
                </a:ext>
              </a:extLst>
            </p:cNvPr>
            <p:cNvCxnSpPr/>
            <p:nvPr/>
          </p:nvCxnSpPr>
          <p:spPr>
            <a:xfrm>
              <a:off x="5316015"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00C27B7-A147-4B17-B39B-B16DC09396D3}"/>
                </a:ext>
              </a:extLst>
            </p:cNvPr>
            <p:cNvCxnSpPr/>
            <p:nvPr/>
          </p:nvCxnSpPr>
          <p:spPr>
            <a:xfrm>
              <a:off x="546368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7FAEEB8-71E2-4327-AFD6-45FE42A2E27E}"/>
                </a:ext>
              </a:extLst>
            </p:cNvPr>
            <p:cNvCxnSpPr/>
            <p:nvPr/>
          </p:nvCxnSpPr>
          <p:spPr>
            <a:xfrm>
              <a:off x="564542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4A4AFE-73E6-4E04-BA0B-EFD192CBE2D8}"/>
                </a:ext>
              </a:extLst>
            </p:cNvPr>
            <p:cNvCxnSpPr/>
            <p:nvPr/>
          </p:nvCxnSpPr>
          <p:spPr>
            <a:xfrm>
              <a:off x="5838529"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C66E3A5-80E2-4FF9-8B05-4E2D92F90BCD}"/>
                </a:ext>
              </a:extLst>
            </p:cNvPr>
            <p:cNvCxnSpPr/>
            <p:nvPr/>
          </p:nvCxnSpPr>
          <p:spPr>
            <a:xfrm>
              <a:off x="598619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1" name="Flowchart: Off-page Connector 30">
            <a:extLst>
              <a:ext uri="{FF2B5EF4-FFF2-40B4-BE49-F238E27FC236}">
                <a16:creationId xmlns:a16="http://schemas.microsoft.com/office/drawing/2014/main" id="{FFDB7E16-E7AD-47CE-9B51-620676C24D7B}"/>
              </a:ext>
            </a:extLst>
          </p:cNvPr>
          <p:cNvSpPr/>
          <p:nvPr/>
        </p:nvSpPr>
        <p:spPr bwMode="auto">
          <a:xfrm rot="5400000">
            <a:off x="2947199" y="5306669"/>
            <a:ext cx="456074" cy="1414553"/>
          </a:xfrm>
          <a:prstGeom prst="flowChartOffpage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3365A30-327C-44E9-855E-49F22ADB5A48}"/>
              </a:ext>
            </a:extLst>
          </p:cNvPr>
          <p:cNvSpPr txBox="1"/>
          <p:nvPr/>
        </p:nvSpPr>
        <p:spPr>
          <a:xfrm>
            <a:off x="2857624" y="5855404"/>
            <a:ext cx="799386" cy="307777"/>
          </a:xfrm>
          <a:prstGeom prst="rect">
            <a:avLst/>
          </a:prstGeom>
          <a:noFill/>
        </p:spPr>
        <p:txBody>
          <a:bodyPr wrap="none" lIns="0" tIns="0" rIns="0" bIns="0" rtlCol="0">
            <a:spAutoFit/>
          </a:bodyPr>
          <a:lstStyle/>
          <a:p>
            <a:pPr algn="l"/>
            <a:r>
              <a:rPr lang="en-US" sz="2000" dirty="0"/>
              <a:t>backend</a:t>
            </a:r>
          </a:p>
        </p:txBody>
      </p:sp>
      <p:sp>
        <p:nvSpPr>
          <p:cNvPr id="33" name="Oval 32">
            <a:extLst>
              <a:ext uri="{FF2B5EF4-FFF2-40B4-BE49-F238E27FC236}">
                <a16:creationId xmlns:a16="http://schemas.microsoft.com/office/drawing/2014/main" id="{75949B6F-2372-4517-B6F9-EFEE94966354}"/>
              </a:ext>
            </a:extLst>
          </p:cNvPr>
          <p:cNvSpPr/>
          <p:nvPr/>
        </p:nvSpPr>
        <p:spPr bwMode="auto">
          <a:xfrm>
            <a:off x="2662995" y="5948330"/>
            <a:ext cx="133226" cy="13322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9553F33B-1721-4F96-BBAB-72B97D0D9A37}"/>
              </a:ext>
            </a:extLst>
          </p:cNvPr>
          <p:cNvSpPr/>
          <p:nvPr/>
        </p:nvSpPr>
        <p:spPr bwMode="auto">
          <a:xfrm>
            <a:off x="6567176" y="3600317"/>
            <a:ext cx="1549883" cy="2796494"/>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Pod</a:t>
            </a:r>
          </a:p>
          <a:p>
            <a:pPr algn="l" defTabSz="932472" fontAlgn="base">
              <a:spcBef>
                <a:spcPct val="0"/>
              </a:spcBef>
              <a:spcAft>
                <a:spcPct val="0"/>
              </a:spcAft>
            </a:pPr>
            <a:r>
              <a:rPr lang="en-US" sz="2000" dirty="0">
                <a:solidFill>
                  <a:schemeClr val="tx1"/>
                </a:solidFill>
                <a:ea typeface="Segoe UI" pitchFamily="34" charset="0"/>
                <a:cs typeface="Segoe UI" pitchFamily="34" charset="0"/>
              </a:rPr>
              <a:t>10.0.0.5</a:t>
            </a: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r>
              <a:rPr lang="en-US" sz="2000" dirty="0">
                <a:solidFill>
                  <a:schemeClr val="tx1"/>
                </a:solidFill>
                <a:ea typeface="Segoe UI" pitchFamily="34" charset="0"/>
                <a:cs typeface="Segoe UI" pitchFamily="34" charset="0"/>
              </a:rPr>
              <a:t>Port 80</a:t>
            </a:r>
          </a:p>
        </p:txBody>
      </p:sp>
      <p:grpSp>
        <p:nvGrpSpPr>
          <p:cNvPr id="45" name="Group 44">
            <a:extLst>
              <a:ext uri="{FF2B5EF4-FFF2-40B4-BE49-F238E27FC236}">
                <a16:creationId xmlns:a16="http://schemas.microsoft.com/office/drawing/2014/main" id="{FBDAEA18-D798-4CA9-99C5-2B2A7E32EA2D}"/>
              </a:ext>
            </a:extLst>
          </p:cNvPr>
          <p:cNvGrpSpPr/>
          <p:nvPr/>
        </p:nvGrpSpPr>
        <p:grpSpPr>
          <a:xfrm>
            <a:off x="6742477" y="4460857"/>
            <a:ext cx="925430" cy="499797"/>
            <a:chOff x="4572000" y="3992691"/>
            <a:chExt cx="1630017" cy="880323"/>
          </a:xfrm>
        </p:grpSpPr>
        <p:sp>
          <p:nvSpPr>
            <p:cNvPr id="49" name="Rectangle 48">
              <a:extLst>
                <a:ext uri="{FF2B5EF4-FFF2-40B4-BE49-F238E27FC236}">
                  <a16:creationId xmlns:a16="http://schemas.microsoft.com/office/drawing/2014/main" id="{E908BDFC-A390-44CD-8957-67563FBE9AA2}"/>
                </a:ext>
              </a:extLst>
            </p:cNvPr>
            <p:cNvSpPr/>
            <p:nvPr/>
          </p:nvSpPr>
          <p:spPr bwMode="auto">
            <a:xfrm>
              <a:off x="4572000" y="3992691"/>
              <a:ext cx="1630017" cy="880323"/>
            </a:xfrm>
            <a:prstGeom prst="rect">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848983AD-696D-4283-BCAB-5B2099BA6DFC}"/>
                </a:ext>
              </a:extLst>
            </p:cNvPr>
            <p:cNvCxnSpPr/>
            <p:nvPr/>
          </p:nvCxnSpPr>
          <p:spPr>
            <a:xfrm>
              <a:off x="478214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A03ED00-E511-419C-A26B-A560CF490A7D}"/>
                </a:ext>
              </a:extLst>
            </p:cNvPr>
            <p:cNvCxnSpPr/>
            <p:nvPr/>
          </p:nvCxnSpPr>
          <p:spPr>
            <a:xfrm>
              <a:off x="4946847"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CE54DE-FBB5-4A33-9B25-13B71872739C}"/>
                </a:ext>
              </a:extLst>
            </p:cNvPr>
            <p:cNvCxnSpPr/>
            <p:nvPr/>
          </p:nvCxnSpPr>
          <p:spPr>
            <a:xfrm>
              <a:off x="5128591"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5526F53-D410-4D46-860F-7C1259290137}"/>
                </a:ext>
              </a:extLst>
            </p:cNvPr>
            <p:cNvCxnSpPr/>
            <p:nvPr/>
          </p:nvCxnSpPr>
          <p:spPr>
            <a:xfrm>
              <a:off x="5316015"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A6D2D84-B0EA-4904-8AF1-C4F668FB0199}"/>
                </a:ext>
              </a:extLst>
            </p:cNvPr>
            <p:cNvCxnSpPr/>
            <p:nvPr/>
          </p:nvCxnSpPr>
          <p:spPr>
            <a:xfrm>
              <a:off x="546368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A5D323E-965D-467F-8370-0CCA973B2684}"/>
                </a:ext>
              </a:extLst>
            </p:cNvPr>
            <p:cNvCxnSpPr/>
            <p:nvPr/>
          </p:nvCxnSpPr>
          <p:spPr>
            <a:xfrm>
              <a:off x="564542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9DD21D-3763-4A14-9756-2CA289F635F0}"/>
                </a:ext>
              </a:extLst>
            </p:cNvPr>
            <p:cNvCxnSpPr/>
            <p:nvPr/>
          </p:nvCxnSpPr>
          <p:spPr>
            <a:xfrm>
              <a:off x="5838529"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46AC57-D563-4F20-AD77-0E5DD32EC01E}"/>
                </a:ext>
              </a:extLst>
            </p:cNvPr>
            <p:cNvCxnSpPr/>
            <p:nvPr/>
          </p:nvCxnSpPr>
          <p:spPr>
            <a:xfrm>
              <a:off x="598619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 name="Flowchart: Off-page Connector 45">
            <a:extLst>
              <a:ext uri="{FF2B5EF4-FFF2-40B4-BE49-F238E27FC236}">
                <a16:creationId xmlns:a16="http://schemas.microsoft.com/office/drawing/2014/main" id="{FA158BC6-14CF-4083-9235-9E55561E0D56}"/>
              </a:ext>
            </a:extLst>
          </p:cNvPr>
          <p:cNvSpPr/>
          <p:nvPr/>
        </p:nvSpPr>
        <p:spPr bwMode="auto">
          <a:xfrm rot="5400000">
            <a:off x="7073722" y="5326685"/>
            <a:ext cx="456074" cy="1414553"/>
          </a:xfrm>
          <a:prstGeom prst="flowChartOffpage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7" name="TextBox 46">
            <a:extLst>
              <a:ext uri="{FF2B5EF4-FFF2-40B4-BE49-F238E27FC236}">
                <a16:creationId xmlns:a16="http://schemas.microsoft.com/office/drawing/2014/main" id="{957C7BB8-2A8E-458F-93CE-8931D0EB2675}"/>
              </a:ext>
            </a:extLst>
          </p:cNvPr>
          <p:cNvSpPr txBox="1"/>
          <p:nvPr/>
        </p:nvSpPr>
        <p:spPr>
          <a:xfrm>
            <a:off x="6984147" y="5875420"/>
            <a:ext cx="799386" cy="307777"/>
          </a:xfrm>
          <a:prstGeom prst="rect">
            <a:avLst/>
          </a:prstGeom>
          <a:noFill/>
        </p:spPr>
        <p:txBody>
          <a:bodyPr wrap="none" lIns="0" tIns="0" rIns="0" bIns="0" rtlCol="0">
            <a:spAutoFit/>
          </a:bodyPr>
          <a:lstStyle/>
          <a:p>
            <a:pPr algn="l"/>
            <a:r>
              <a:rPr lang="en-US" sz="2000" dirty="0"/>
              <a:t>backend</a:t>
            </a:r>
          </a:p>
        </p:txBody>
      </p:sp>
      <p:sp>
        <p:nvSpPr>
          <p:cNvPr id="48" name="Oval 47">
            <a:extLst>
              <a:ext uri="{FF2B5EF4-FFF2-40B4-BE49-F238E27FC236}">
                <a16:creationId xmlns:a16="http://schemas.microsoft.com/office/drawing/2014/main" id="{5014FF1A-8A21-451B-B1AD-C772C6F87520}"/>
              </a:ext>
            </a:extLst>
          </p:cNvPr>
          <p:cNvSpPr/>
          <p:nvPr/>
        </p:nvSpPr>
        <p:spPr bwMode="auto">
          <a:xfrm>
            <a:off x="6789518" y="5968346"/>
            <a:ext cx="133226" cy="13322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B35ACFA1-B1D0-4578-9D9D-F0F8FDB949CF}"/>
              </a:ext>
            </a:extLst>
          </p:cNvPr>
          <p:cNvSpPr/>
          <p:nvPr/>
        </p:nvSpPr>
        <p:spPr bwMode="auto">
          <a:xfrm>
            <a:off x="9334376" y="3547640"/>
            <a:ext cx="1549883" cy="2796494"/>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Pod</a:t>
            </a:r>
          </a:p>
          <a:p>
            <a:pPr algn="l" defTabSz="932472" fontAlgn="base">
              <a:spcBef>
                <a:spcPct val="0"/>
              </a:spcBef>
              <a:spcAft>
                <a:spcPct val="0"/>
              </a:spcAft>
            </a:pPr>
            <a:r>
              <a:rPr lang="en-US" sz="2000" dirty="0">
                <a:solidFill>
                  <a:schemeClr val="tx1"/>
                </a:solidFill>
                <a:ea typeface="Segoe UI" pitchFamily="34" charset="0"/>
                <a:cs typeface="Segoe UI" pitchFamily="34" charset="0"/>
              </a:rPr>
              <a:t>10.0.0.6</a:t>
            </a: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r>
              <a:rPr lang="en-US" sz="2000" dirty="0">
                <a:solidFill>
                  <a:schemeClr val="tx1"/>
                </a:solidFill>
                <a:ea typeface="Segoe UI" pitchFamily="34" charset="0"/>
                <a:cs typeface="Segoe UI" pitchFamily="34" charset="0"/>
              </a:rPr>
              <a:t>Port 80</a:t>
            </a:r>
          </a:p>
        </p:txBody>
      </p:sp>
      <p:grpSp>
        <p:nvGrpSpPr>
          <p:cNvPr id="60" name="Group 59">
            <a:extLst>
              <a:ext uri="{FF2B5EF4-FFF2-40B4-BE49-F238E27FC236}">
                <a16:creationId xmlns:a16="http://schemas.microsoft.com/office/drawing/2014/main" id="{C62D9F72-593B-4B5B-96CF-297B5E31A184}"/>
              </a:ext>
            </a:extLst>
          </p:cNvPr>
          <p:cNvGrpSpPr/>
          <p:nvPr/>
        </p:nvGrpSpPr>
        <p:grpSpPr>
          <a:xfrm>
            <a:off x="9509677" y="4408180"/>
            <a:ext cx="925430" cy="499797"/>
            <a:chOff x="4572000" y="3992691"/>
            <a:chExt cx="1630017" cy="880323"/>
          </a:xfrm>
        </p:grpSpPr>
        <p:sp>
          <p:nvSpPr>
            <p:cNvPr id="64" name="Rectangle 63">
              <a:extLst>
                <a:ext uri="{FF2B5EF4-FFF2-40B4-BE49-F238E27FC236}">
                  <a16:creationId xmlns:a16="http://schemas.microsoft.com/office/drawing/2014/main" id="{B8D85676-86FE-48FF-A4FD-A3F2706452A2}"/>
                </a:ext>
              </a:extLst>
            </p:cNvPr>
            <p:cNvSpPr/>
            <p:nvPr/>
          </p:nvSpPr>
          <p:spPr bwMode="auto">
            <a:xfrm>
              <a:off x="4572000" y="3992691"/>
              <a:ext cx="1630017" cy="880323"/>
            </a:xfrm>
            <a:prstGeom prst="rect">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F054D267-0481-46D1-A17D-1F9656019A03}"/>
                </a:ext>
              </a:extLst>
            </p:cNvPr>
            <p:cNvCxnSpPr/>
            <p:nvPr/>
          </p:nvCxnSpPr>
          <p:spPr>
            <a:xfrm>
              <a:off x="478214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DEBA31-5D3C-40AB-9076-781069AD7202}"/>
                </a:ext>
              </a:extLst>
            </p:cNvPr>
            <p:cNvCxnSpPr/>
            <p:nvPr/>
          </p:nvCxnSpPr>
          <p:spPr>
            <a:xfrm>
              <a:off x="4946847"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7B614BD-92FE-4FE5-9ACF-30089446ED48}"/>
                </a:ext>
              </a:extLst>
            </p:cNvPr>
            <p:cNvCxnSpPr/>
            <p:nvPr/>
          </p:nvCxnSpPr>
          <p:spPr>
            <a:xfrm>
              <a:off x="5128591"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823F4D3-6C9A-4DE0-A899-BA991EC8F251}"/>
                </a:ext>
              </a:extLst>
            </p:cNvPr>
            <p:cNvCxnSpPr/>
            <p:nvPr/>
          </p:nvCxnSpPr>
          <p:spPr>
            <a:xfrm>
              <a:off x="5316015"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5FA0A51-E31F-4EDF-AB38-878227884426}"/>
                </a:ext>
              </a:extLst>
            </p:cNvPr>
            <p:cNvCxnSpPr/>
            <p:nvPr/>
          </p:nvCxnSpPr>
          <p:spPr>
            <a:xfrm>
              <a:off x="546368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E2336F8-BBC0-464D-97FD-7F8973313D38}"/>
                </a:ext>
              </a:extLst>
            </p:cNvPr>
            <p:cNvCxnSpPr/>
            <p:nvPr/>
          </p:nvCxnSpPr>
          <p:spPr>
            <a:xfrm>
              <a:off x="564542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6EA6457-7D4D-42FE-AB9A-6B8A1ACD5C25}"/>
                </a:ext>
              </a:extLst>
            </p:cNvPr>
            <p:cNvCxnSpPr/>
            <p:nvPr/>
          </p:nvCxnSpPr>
          <p:spPr>
            <a:xfrm>
              <a:off x="5838529"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0E02807-9ABB-4F2B-ADE8-248C21E29922}"/>
                </a:ext>
              </a:extLst>
            </p:cNvPr>
            <p:cNvCxnSpPr/>
            <p:nvPr/>
          </p:nvCxnSpPr>
          <p:spPr>
            <a:xfrm>
              <a:off x="598619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Flowchart: Off-page Connector 60">
            <a:extLst>
              <a:ext uri="{FF2B5EF4-FFF2-40B4-BE49-F238E27FC236}">
                <a16:creationId xmlns:a16="http://schemas.microsoft.com/office/drawing/2014/main" id="{A6303E2B-92E9-4AED-B24B-1814F9A8024B}"/>
              </a:ext>
            </a:extLst>
          </p:cNvPr>
          <p:cNvSpPr/>
          <p:nvPr/>
        </p:nvSpPr>
        <p:spPr bwMode="auto">
          <a:xfrm rot="5400000">
            <a:off x="9840922" y="5274008"/>
            <a:ext cx="456074" cy="1414553"/>
          </a:xfrm>
          <a:prstGeom prst="flowChartOffpage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100DEAFA-92CC-481F-9804-85B9107C55D9}"/>
              </a:ext>
            </a:extLst>
          </p:cNvPr>
          <p:cNvSpPr txBox="1"/>
          <p:nvPr/>
        </p:nvSpPr>
        <p:spPr>
          <a:xfrm>
            <a:off x="9751347" y="5822743"/>
            <a:ext cx="799386" cy="307777"/>
          </a:xfrm>
          <a:prstGeom prst="rect">
            <a:avLst/>
          </a:prstGeom>
          <a:noFill/>
        </p:spPr>
        <p:txBody>
          <a:bodyPr wrap="none" lIns="0" tIns="0" rIns="0" bIns="0" rtlCol="0">
            <a:spAutoFit/>
          </a:bodyPr>
          <a:lstStyle/>
          <a:p>
            <a:pPr algn="l"/>
            <a:r>
              <a:rPr lang="en-US" sz="2000" dirty="0"/>
              <a:t>backend</a:t>
            </a:r>
          </a:p>
        </p:txBody>
      </p:sp>
      <p:sp>
        <p:nvSpPr>
          <p:cNvPr id="63" name="Oval 62">
            <a:extLst>
              <a:ext uri="{FF2B5EF4-FFF2-40B4-BE49-F238E27FC236}">
                <a16:creationId xmlns:a16="http://schemas.microsoft.com/office/drawing/2014/main" id="{6C516C2A-78E5-4884-8563-F94530263AE9}"/>
              </a:ext>
            </a:extLst>
          </p:cNvPr>
          <p:cNvSpPr/>
          <p:nvPr/>
        </p:nvSpPr>
        <p:spPr bwMode="auto">
          <a:xfrm>
            <a:off x="9556718" y="5915669"/>
            <a:ext cx="133226" cy="13322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BAB6C719-2A86-4F89-B958-17AD6AC64205}"/>
              </a:ext>
            </a:extLst>
          </p:cNvPr>
          <p:cNvSpPr/>
          <p:nvPr/>
        </p:nvSpPr>
        <p:spPr bwMode="auto">
          <a:xfrm>
            <a:off x="4743065" y="3615602"/>
            <a:ext cx="1549883" cy="2796494"/>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Pod</a:t>
            </a:r>
          </a:p>
          <a:p>
            <a:pPr algn="l" defTabSz="932472" fontAlgn="base">
              <a:spcBef>
                <a:spcPct val="0"/>
              </a:spcBef>
              <a:spcAft>
                <a:spcPct val="0"/>
              </a:spcAft>
            </a:pPr>
            <a:r>
              <a:rPr lang="en-US" sz="2000" dirty="0">
                <a:solidFill>
                  <a:schemeClr val="tx1"/>
                </a:solidFill>
                <a:ea typeface="Segoe UI" pitchFamily="34" charset="0"/>
                <a:cs typeface="Segoe UI" pitchFamily="34" charset="0"/>
              </a:rPr>
              <a:t>10.0.0.4</a:t>
            </a: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r>
              <a:rPr lang="en-US" sz="2000" dirty="0">
                <a:solidFill>
                  <a:schemeClr val="tx1"/>
                </a:solidFill>
                <a:ea typeface="Segoe UI" pitchFamily="34" charset="0"/>
                <a:cs typeface="Segoe UI" pitchFamily="34" charset="0"/>
              </a:rPr>
              <a:t>Port 80</a:t>
            </a: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a:p>
            <a:pPr algn="l" defTabSz="932472" fontAlgn="base">
              <a:spcBef>
                <a:spcPct val="0"/>
              </a:spcBef>
              <a:spcAft>
                <a:spcPct val="0"/>
              </a:spcAft>
            </a:pPr>
            <a:r>
              <a:rPr lang="en-US" sz="2000" dirty="0">
                <a:solidFill>
                  <a:schemeClr val="tx1"/>
                </a:solidFill>
                <a:ea typeface="Segoe UI" pitchFamily="34" charset="0"/>
                <a:cs typeface="Segoe UI" pitchFamily="34" charset="0"/>
              </a:rPr>
              <a:t>Port 8080</a:t>
            </a:r>
          </a:p>
        </p:txBody>
      </p:sp>
      <p:grpSp>
        <p:nvGrpSpPr>
          <p:cNvPr id="75" name="Group 74">
            <a:extLst>
              <a:ext uri="{FF2B5EF4-FFF2-40B4-BE49-F238E27FC236}">
                <a16:creationId xmlns:a16="http://schemas.microsoft.com/office/drawing/2014/main" id="{B9A9B3FA-B4FA-4D95-A80B-F77968C9DEE6}"/>
              </a:ext>
            </a:extLst>
          </p:cNvPr>
          <p:cNvGrpSpPr/>
          <p:nvPr/>
        </p:nvGrpSpPr>
        <p:grpSpPr>
          <a:xfrm>
            <a:off x="4918366" y="4476142"/>
            <a:ext cx="925430" cy="499797"/>
            <a:chOff x="4572000" y="3992691"/>
            <a:chExt cx="1630017" cy="880323"/>
          </a:xfrm>
        </p:grpSpPr>
        <p:sp>
          <p:nvSpPr>
            <p:cNvPr id="79" name="Rectangle 78">
              <a:extLst>
                <a:ext uri="{FF2B5EF4-FFF2-40B4-BE49-F238E27FC236}">
                  <a16:creationId xmlns:a16="http://schemas.microsoft.com/office/drawing/2014/main" id="{88BE3689-D2FE-41DB-9D2A-AD7259BCB929}"/>
                </a:ext>
              </a:extLst>
            </p:cNvPr>
            <p:cNvSpPr/>
            <p:nvPr/>
          </p:nvSpPr>
          <p:spPr bwMode="auto">
            <a:xfrm>
              <a:off x="4572000" y="3992691"/>
              <a:ext cx="1630017" cy="880323"/>
            </a:xfrm>
            <a:prstGeom prst="rect">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AE5F250-EB6C-423F-BDB0-D8C9D6F3C4E0}"/>
                </a:ext>
              </a:extLst>
            </p:cNvPr>
            <p:cNvCxnSpPr/>
            <p:nvPr/>
          </p:nvCxnSpPr>
          <p:spPr>
            <a:xfrm>
              <a:off x="478214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054FFF5-2649-44A5-8B05-0E4CA6040B8D}"/>
                </a:ext>
              </a:extLst>
            </p:cNvPr>
            <p:cNvCxnSpPr/>
            <p:nvPr/>
          </p:nvCxnSpPr>
          <p:spPr>
            <a:xfrm>
              <a:off x="4946847"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9D9BFFB-8871-4CB6-B8E1-7BF5D3EB6734}"/>
                </a:ext>
              </a:extLst>
            </p:cNvPr>
            <p:cNvCxnSpPr/>
            <p:nvPr/>
          </p:nvCxnSpPr>
          <p:spPr>
            <a:xfrm>
              <a:off x="5128591"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8F514EC-DD9C-4554-B7DA-C79B87111989}"/>
                </a:ext>
              </a:extLst>
            </p:cNvPr>
            <p:cNvCxnSpPr/>
            <p:nvPr/>
          </p:nvCxnSpPr>
          <p:spPr>
            <a:xfrm>
              <a:off x="5316015"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A782A86-824A-4EF2-8F99-92E81C4E9202}"/>
                </a:ext>
              </a:extLst>
            </p:cNvPr>
            <p:cNvCxnSpPr/>
            <p:nvPr/>
          </p:nvCxnSpPr>
          <p:spPr>
            <a:xfrm>
              <a:off x="546368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06F881C-5F13-4178-B8A1-5EA7687D5427}"/>
                </a:ext>
              </a:extLst>
            </p:cNvPr>
            <p:cNvCxnSpPr/>
            <p:nvPr/>
          </p:nvCxnSpPr>
          <p:spPr>
            <a:xfrm>
              <a:off x="564542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E4915E0-BF72-49E7-B81E-F75831714759}"/>
                </a:ext>
              </a:extLst>
            </p:cNvPr>
            <p:cNvCxnSpPr/>
            <p:nvPr/>
          </p:nvCxnSpPr>
          <p:spPr>
            <a:xfrm>
              <a:off x="5838529"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4A7A4A7-9D89-44B3-87D4-6EC32C2515F2}"/>
                </a:ext>
              </a:extLst>
            </p:cNvPr>
            <p:cNvCxnSpPr/>
            <p:nvPr/>
          </p:nvCxnSpPr>
          <p:spPr>
            <a:xfrm>
              <a:off x="598619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D59B73A5-C077-4A61-B1B5-F61B482F0D0F}"/>
              </a:ext>
            </a:extLst>
          </p:cNvPr>
          <p:cNvGrpSpPr/>
          <p:nvPr/>
        </p:nvGrpSpPr>
        <p:grpSpPr>
          <a:xfrm>
            <a:off x="4935070" y="5334507"/>
            <a:ext cx="925430" cy="499797"/>
            <a:chOff x="4572000" y="3992691"/>
            <a:chExt cx="1630017" cy="880323"/>
          </a:xfrm>
        </p:grpSpPr>
        <p:sp>
          <p:nvSpPr>
            <p:cNvPr id="89" name="Rectangle 88">
              <a:extLst>
                <a:ext uri="{FF2B5EF4-FFF2-40B4-BE49-F238E27FC236}">
                  <a16:creationId xmlns:a16="http://schemas.microsoft.com/office/drawing/2014/main" id="{FEC8EA55-D743-4AFF-81E9-AD0A4D342EED}"/>
                </a:ext>
              </a:extLst>
            </p:cNvPr>
            <p:cNvSpPr/>
            <p:nvPr/>
          </p:nvSpPr>
          <p:spPr bwMode="auto">
            <a:xfrm>
              <a:off x="4572000" y="3992691"/>
              <a:ext cx="1630017" cy="880323"/>
            </a:xfrm>
            <a:prstGeom prst="rect">
              <a:avLst/>
            </a:prstGeom>
            <a:solidFill>
              <a:schemeClr val="accent1"/>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66DD27E5-3DC2-4948-9E53-BDDC48B32D0F}"/>
                </a:ext>
              </a:extLst>
            </p:cNvPr>
            <p:cNvCxnSpPr/>
            <p:nvPr/>
          </p:nvCxnSpPr>
          <p:spPr>
            <a:xfrm>
              <a:off x="478214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BB84D83-C152-4BB2-88CB-DCC198AEF677}"/>
                </a:ext>
              </a:extLst>
            </p:cNvPr>
            <p:cNvCxnSpPr/>
            <p:nvPr/>
          </p:nvCxnSpPr>
          <p:spPr>
            <a:xfrm>
              <a:off x="4946847"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E735727-4917-4BAC-BE45-69968113879C}"/>
                </a:ext>
              </a:extLst>
            </p:cNvPr>
            <p:cNvCxnSpPr/>
            <p:nvPr/>
          </p:nvCxnSpPr>
          <p:spPr>
            <a:xfrm>
              <a:off x="5128591"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A6A2182-EA25-4F30-B50B-518A96A5DED9}"/>
                </a:ext>
              </a:extLst>
            </p:cNvPr>
            <p:cNvCxnSpPr/>
            <p:nvPr/>
          </p:nvCxnSpPr>
          <p:spPr>
            <a:xfrm>
              <a:off x="5316015"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E252EF2-F4E2-4506-A6EF-2EE7785798D0}"/>
                </a:ext>
              </a:extLst>
            </p:cNvPr>
            <p:cNvCxnSpPr/>
            <p:nvPr/>
          </p:nvCxnSpPr>
          <p:spPr>
            <a:xfrm>
              <a:off x="5463682"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EC4DE12-A815-46FE-9B42-837D92C73F51}"/>
                </a:ext>
              </a:extLst>
            </p:cNvPr>
            <p:cNvCxnSpPr/>
            <p:nvPr/>
          </p:nvCxnSpPr>
          <p:spPr>
            <a:xfrm>
              <a:off x="564542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0B15F1A-3971-4062-A048-962BE1DE9EEF}"/>
                </a:ext>
              </a:extLst>
            </p:cNvPr>
            <p:cNvCxnSpPr/>
            <p:nvPr/>
          </p:nvCxnSpPr>
          <p:spPr>
            <a:xfrm>
              <a:off x="5838529"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E55BCC6-B20B-4906-B7E6-60A7785734E6}"/>
                </a:ext>
              </a:extLst>
            </p:cNvPr>
            <p:cNvCxnSpPr/>
            <p:nvPr/>
          </p:nvCxnSpPr>
          <p:spPr>
            <a:xfrm>
              <a:off x="5986196" y="4140358"/>
              <a:ext cx="0" cy="60202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99" name="Straight Arrow Connector 98">
            <a:extLst>
              <a:ext uri="{FF2B5EF4-FFF2-40B4-BE49-F238E27FC236}">
                <a16:creationId xmlns:a16="http://schemas.microsoft.com/office/drawing/2014/main" id="{369848CB-15FB-4894-A960-4A044CB5A24D}"/>
              </a:ext>
            </a:extLst>
          </p:cNvPr>
          <p:cNvCxnSpPr>
            <a:cxnSpLocks/>
          </p:cNvCxnSpPr>
          <p:nvPr/>
        </p:nvCxnSpPr>
        <p:spPr>
          <a:xfrm>
            <a:off x="1343653" y="2804160"/>
            <a:ext cx="0" cy="743480"/>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73F45FD-A46E-4D38-9B04-C17E6C880689}"/>
              </a:ext>
            </a:extLst>
          </p:cNvPr>
          <p:cNvCxnSpPr>
            <a:cxnSpLocks/>
          </p:cNvCxnSpPr>
          <p:nvPr/>
        </p:nvCxnSpPr>
        <p:spPr>
          <a:xfrm>
            <a:off x="3214317" y="2804160"/>
            <a:ext cx="0" cy="743480"/>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E0E55E1-413A-437F-9791-BC3F489BBC98}"/>
              </a:ext>
            </a:extLst>
          </p:cNvPr>
          <p:cNvCxnSpPr>
            <a:cxnSpLocks/>
          </p:cNvCxnSpPr>
          <p:nvPr/>
        </p:nvCxnSpPr>
        <p:spPr>
          <a:xfrm>
            <a:off x="7340794" y="2804160"/>
            <a:ext cx="0" cy="743480"/>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9911BCF-414E-4745-A0CD-22241CD64C74}"/>
              </a:ext>
            </a:extLst>
          </p:cNvPr>
          <p:cNvCxnSpPr>
            <a:cxnSpLocks/>
          </p:cNvCxnSpPr>
          <p:nvPr/>
        </p:nvCxnSpPr>
        <p:spPr>
          <a:xfrm>
            <a:off x="9459154" y="2804160"/>
            <a:ext cx="0" cy="743480"/>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itle 1">
            <a:extLst>
              <a:ext uri="{FF2B5EF4-FFF2-40B4-BE49-F238E27FC236}">
                <a16:creationId xmlns:a16="http://schemas.microsoft.com/office/drawing/2014/main" id="{7F24FBAC-E1D3-4B62-BC81-75DACD7B1A79}"/>
              </a:ext>
            </a:extLst>
          </p:cNvPr>
          <p:cNvSpPr txBox="1">
            <a:spLocks/>
          </p:cNvSpPr>
          <p:nvPr/>
        </p:nvSpPr>
        <p:spPr>
          <a:xfrm>
            <a:off x="421639" y="441910"/>
            <a:ext cx="1165352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What is a Service?</a:t>
            </a:r>
            <a:endParaRPr lang="en-US" dirty="0"/>
          </a:p>
        </p:txBody>
      </p:sp>
    </p:spTree>
    <p:extLst>
      <p:ext uri="{BB962C8B-B14F-4D97-AF65-F5344CB8AC3E}">
        <p14:creationId xmlns:p14="http://schemas.microsoft.com/office/powerpoint/2010/main" val="5442087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What is a Service?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36665" y="1186380"/>
            <a:ext cx="11340501" cy="5153719"/>
          </a:xfrm>
        </p:spPr>
        <p:txBody>
          <a:bodyPr/>
          <a:lstStyle/>
          <a:p>
            <a:r>
              <a:rPr lang="en-US" sz="2745" dirty="0"/>
              <a:t>Kubernetes, Services logically group pods to allow for direct access via an IP address or DNS name and on a specific port. </a:t>
            </a:r>
          </a:p>
          <a:p>
            <a:r>
              <a:rPr lang="en-US" sz="2745" dirty="0"/>
              <a:t>distribute traffic using a load balancer. </a:t>
            </a:r>
          </a:p>
          <a:p>
            <a:r>
              <a:rPr lang="en-US" sz="2745" dirty="0"/>
              <a:t>Complex routing of application traffic can also be achieved with Ingress Controllers. </a:t>
            </a:r>
          </a:p>
          <a:p>
            <a:r>
              <a:rPr lang="en-US" sz="2745" dirty="0"/>
              <a:t>Security and filtering of the network traffic for pods is possible with Kubernetes network policies.</a:t>
            </a:r>
          </a:p>
          <a:p>
            <a:endParaRPr lang="en-US" sz="2745" dirty="0"/>
          </a:p>
          <a:p>
            <a:endParaRPr lang="en-US" sz="2745" dirty="0"/>
          </a:p>
        </p:txBody>
      </p:sp>
    </p:spTree>
    <p:extLst>
      <p:ext uri="{BB962C8B-B14F-4D97-AF65-F5344CB8AC3E}">
        <p14:creationId xmlns:p14="http://schemas.microsoft.com/office/powerpoint/2010/main" val="855109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052F-1DF6-4AB6-926E-D5BC0ED07067}"/>
              </a:ext>
            </a:extLst>
          </p:cNvPr>
          <p:cNvSpPr>
            <a:spLocks noGrp="1"/>
          </p:cNvSpPr>
          <p:nvPr>
            <p:ph type="title"/>
          </p:nvPr>
        </p:nvSpPr>
        <p:spPr/>
        <p:txBody>
          <a:bodyPr/>
          <a:lstStyle/>
          <a:p>
            <a:r>
              <a:rPr lang="en-US" dirty="0"/>
              <a:t>What is Kubernetes</a:t>
            </a:r>
            <a:br>
              <a:rPr lang="en-US" dirty="0"/>
            </a:br>
            <a:endParaRPr lang="en-US" dirty="0"/>
          </a:p>
        </p:txBody>
      </p:sp>
      <p:sp>
        <p:nvSpPr>
          <p:cNvPr id="3" name="Content Placeholder 2">
            <a:extLst>
              <a:ext uri="{FF2B5EF4-FFF2-40B4-BE49-F238E27FC236}">
                <a16:creationId xmlns:a16="http://schemas.microsoft.com/office/drawing/2014/main" id="{AC642190-B7C5-45F3-A6A9-EC862FCD612A}"/>
              </a:ext>
            </a:extLst>
          </p:cNvPr>
          <p:cNvSpPr>
            <a:spLocks noGrp="1"/>
          </p:cNvSpPr>
          <p:nvPr>
            <p:ph idx="1"/>
          </p:nvPr>
        </p:nvSpPr>
        <p:spPr>
          <a:xfrm>
            <a:off x="584200" y="1435503"/>
            <a:ext cx="5127855" cy="5539978"/>
          </a:xfrm>
        </p:spPr>
        <p:txBody>
          <a:bodyPr/>
          <a:lstStyle/>
          <a:p>
            <a:r>
              <a:rPr lang="en-US" sz="2400" dirty="0"/>
              <a:t>Cluster </a:t>
            </a:r>
          </a:p>
          <a:p>
            <a:pPr lvl="1"/>
            <a:r>
              <a:rPr lang="en-US" sz="1600" dirty="0"/>
              <a:t> A pool (federation) of virtual machines (nodes) </a:t>
            </a:r>
          </a:p>
          <a:p>
            <a:r>
              <a:rPr lang="en-US" sz="2400" dirty="0"/>
              <a:t>Node </a:t>
            </a:r>
          </a:p>
          <a:p>
            <a:pPr lvl="1"/>
            <a:r>
              <a:rPr lang="en-US" sz="1600" dirty="0"/>
              <a:t>Virtual Machine</a:t>
            </a:r>
          </a:p>
          <a:p>
            <a:r>
              <a:rPr lang="en-US" sz="2400" dirty="0"/>
              <a:t>Pod</a:t>
            </a:r>
          </a:p>
          <a:p>
            <a:pPr lvl="1"/>
            <a:r>
              <a:rPr lang="en-US" sz="1600" dirty="0"/>
              <a:t>Container</a:t>
            </a:r>
          </a:p>
          <a:p>
            <a:r>
              <a:rPr lang="en-US" sz="2400" dirty="0"/>
              <a:t>Services </a:t>
            </a:r>
          </a:p>
          <a:p>
            <a:pPr lvl="1"/>
            <a:r>
              <a:rPr lang="en-US" sz="1600" dirty="0"/>
              <a:t>Networking</a:t>
            </a:r>
          </a:p>
          <a:p>
            <a:r>
              <a:rPr lang="en-US" sz="2400" dirty="0"/>
              <a:t>Deployment</a:t>
            </a:r>
          </a:p>
          <a:p>
            <a:pPr lvl="1"/>
            <a:r>
              <a:rPr lang="en-US" sz="1600" dirty="0" err="1"/>
              <a:t>ReplicaSet</a:t>
            </a:r>
            <a:endParaRPr lang="en-US" sz="1600" dirty="0"/>
          </a:p>
          <a:p>
            <a:r>
              <a:rPr lang="en-US" sz="2400" dirty="0"/>
              <a:t>Volumes </a:t>
            </a:r>
          </a:p>
          <a:p>
            <a:pPr lvl="1"/>
            <a:r>
              <a:rPr lang="en-US" sz="1600" dirty="0"/>
              <a:t>Storage</a:t>
            </a:r>
          </a:p>
          <a:p>
            <a:endParaRPr lang="en-US" dirty="0"/>
          </a:p>
          <a:p>
            <a:endParaRPr lang="en-US" dirty="0"/>
          </a:p>
        </p:txBody>
      </p:sp>
      <p:sp>
        <p:nvSpPr>
          <p:cNvPr id="5" name="Rectangle 4">
            <a:extLst>
              <a:ext uri="{FF2B5EF4-FFF2-40B4-BE49-F238E27FC236}">
                <a16:creationId xmlns:a16="http://schemas.microsoft.com/office/drawing/2014/main" id="{735DAFB0-9E23-47FE-81A6-1B983E4B5EBC}"/>
              </a:ext>
            </a:extLst>
          </p:cNvPr>
          <p:cNvSpPr/>
          <p:nvPr/>
        </p:nvSpPr>
        <p:spPr bwMode="auto">
          <a:xfrm>
            <a:off x="6526250" y="1494436"/>
            <a:ext cx="3483241" cy="553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Service (load balancer)</a:t>
            </a:r>
          </a:p>
        </p:txBody>
      </p:sp>
      <p:sp>
        <p:nvSpPr>
          <p:cNvPr id="12" name="Rectangle 11">
            <a:extLst>
              <a:ext uri="{FF2B5EF4-FFF2-40B4-BE49-F238E27FC236}">
                <a16:creationId xmlns:a16="http://schemas.microsoft.com/office/drawing/2014/main" id="{EBF4A9E7-3144-4541-B547-FCD49B811504}"/>
              </a:ext>
            </a:extLst>
          </p:cNvPr>
          <p:cNvSpPr/>
          <p:nvPr/>
        </p:nvSpPr>
        <p:spPr bwMode="auto">
          <a:xfrm>
            <a:off x="6817030" y="2668222"/>
            <a:ext cx="623718" cy="74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dirty="0">
                <a:solidFill>
                  <a:srgbClr val="FFFFFF"/>
                </a:solidFill>
                <a:ea typeface="Segoe UI" pitchFamily="34" charset="0"/>
                <a:cs typeface="Segoe UI" pitchFamily="34" charset="0"/>
              </a:rPr>
              <a:t>Pod</a:t>
            </a:r>
            <a:endParaRPr lang="en-US" sz="700" dirty="0">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3C218BCA-7544-4D85-8CB1-FBA983E1E171}"/>
              </a:ext>
            </a:extLst>
          </p:cNvPr>
          <p:cNvGrpSpPr/>
          <p:nvPr/>
        </p:nvGrpSpPr>
        <p:grpSpPr>
          <a:xfrm>
            <a:off x="6284974" y="5097773"/>
            <a:ext cx="963566" cy="1083511"/>
            <a:chOff x="6479289" y="4187403"/>
            <a:chExt cx="945796" cy="1063529"/>
          </a:xfrm>
        </p:grpSpPr>
        <p:sp>
          <p:nvSpPr>
            <p:cNvPr id="6" name="Rectangle 5">
              <a:extLst>
                <a:ext uri="{FF2B5EF4-FFF2-40B4-BE49-F238E27FC236}">
                  <a16:creationId xmlns:a16="http://schemas.microsoft.com/office/drawing/2014/main" id="{C5BCC583-7EE5-47F8-9435-CCFB3ED91DDC}"/>
                </a:ext>
              </a:extLst>
            </p:cNvPr>
            <p:cNvSpPr/>
            <p:nvPr/>
          </p:nvSpPr>
          <p:spPr bwMode="auto">
            <a:xfrm>
              <a:off x="6644118" y="4522898"/>
              <a:ext cx="678933" cy="5592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solidFill>
                    <a:srgbClr val="FFFFFF"/>
                  </a:solidFill>
                  <a:ea typeface="Segoe UI" pitchFamily="34" charset="0"/>
                  <a:cs typeface="Segoe UI" pitchFamily="34" charset="0"/>
                </a:rPr>
                <a:t>VM</a:t>
              </a:r>
            </a:p>
          </p:txBody>
        </p:sp>
        <p:sp>
          <p:nvSpPr>
            <p:cNvPr id="4" name="Rectangle: Rounded Corners 3">
              <a:extLst>
                <a:ext uri="{FF2B5EF4-FFF2-40B4-BE49-F238E27FC236}">
                  <a16:creationId xmlns:a16="http://schemas.microsoft.com/office/drawing/2014/main" id="{BB7AE2BC-CBED-42DA-89F2-F248B742DC58}"/>
                </a:ext>
              </a:extLst>
            </p:cNvPr>
            <p:cNvSpPr/>
            <p:nvPr/>
          </p:nvSpPr>
          <p:spPr bwMode="auto">
            <a:xfrm>
              <a:off x="6479289" y="4187403"/>
              <a:ext cx="945796" cy="1063529"/>
            </a:xfrm>
            <a:prstGeom prst="round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7E887198-5895-4515-9A7F-4F0CCD0B342D}"/>
                </a:ext>
              </a:extLst>
            </p:cNvPr>
            <p:cNvSpPr txBox="1"/>
            <p:nvPr/>
          </p:nvSpPr>
          <p:spPr>
            <a:xfrm>
              <a:off x="6644118" y="4210947"/>
              <a:ext cx="628377" cy="307777"/>
            </a:xfrm>
            <a:prstGeom prst="rect">
              <a:avLst/>
            </a:prstGeom>
            <a:noFill/>
          </p:spPr>
          <p:txBody>
            <a:bodyPr wrap="none" lIns="0" tIns="0" rIns="0" bIns="0" rtlCol="0">
              <a:spAutoFit/>
            </a:bodyPr>
            <a:lstStyle/>
            <a:p>
              <a:pPr algn="l"/>
              <a:r>
                <a:rPr lang="en-US" sz="2000" dirty="0"/>
                <a:t>Node</a:t>
              </a:r>
            </a:p>
          </p:txBody>
        </p:sp>
      </p:grpSp>
      <p:grpSp>
        <p:nvGrpSpPr>
          <p:cNvPr id="19" name="Group 18">
            <a:extLst>
              <a:ext uri="{FF2B5EF4-FFF2-40B4-BE49-F238E27FC236}">
                <a16:creationId xmlns:a16="http://schemas.microsoft.com/office/drawing/2014/main" id="{1ED2F426-F21D-484C-B035-9A6F8141AC4A}"/>
              </a:ext>
            </a:extLst>
          </p:cNvPr>
          <p:cNvGrpSpPr/>
          <p:nvPr/>
        </p:nvGrpSpPr>
        <p:grpSpPr>
          <a:xfrm>
            <a:off x="7358314" y="5089924"/>
            <a:ext cx="963566" cy="1083511"/>
            <a:chOff x="6479289" y="4187403"/>
            <a:chExt cx="945796" cy="1063529"/>
          </a:xfrm>
        </p:grpSpPr>
        <p:sp>
          <p:nvSpPr>
            <p:cNvPr id="20" name="Rectangle 19">
              <a:extLst>
                <a:ext uri="{FF2B5EF4-FFF2-40B4-BE49-F238E27FC236}">
                  <a16:creationId xmlns:a16="http://schemas.microsoft.com/office/drawing/2014/main" id="{21E7B167-2703-49E7-B705-8715490FC13D}"/>
                </a:ext>
              </a:extLst>
            </p:cNvPr>
            <p:cNvSpPr/>
            <p:nvPr/>
          </p:nvSpPr>
          <p:spPr bwMode="auto">
            <a:xfrm>
              <a:off x="6644118" y="4522898"/>
              <a:ext cx="678933" cy="5592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solidFill>
                    <a:srgbClr val="FFFFFF"/>
                  </a:solidFill>
                  <a:ea typeface="Segoe UI" pitchFamily="34" charset="0"/>
                  <a:cs typeface="Segoe UI" pitchFamily="34" charset="0"/>
                </a:rPr>
                <a:t>VM</a:t>
              </a:r>
            </a:p>
          </p:txBody>
        </p:sp>
        <p:sp>
          <p:nvSpPr>
            <p:cNvPr id="21" name="Rectangle: Rounded Corners 20">
              <a:extLst>
                <a:ext uri="{FF2B5EF4-FFF2-40B4-BE49-F238E27FC236}">
                  <a16:creationId xmlns:a16="http://schemas.microsoft.com/office/drawing/2014/main" id="{86536087-5B27-40CF-8977-66E28234E91C}"/>
                </a:ext>
              </a:extLst>
            </p:cNvPr>
            <p:cNvSpPr/>
            <p:nvPr/>
          </p:nvSpPr>
          <p:spPr bwMode="auto">
            <a:xfrm>
              <a:off x="6479289" y="4187403"/>
              <a:ext cx="945796" cy="1063529"/>
            </a:xfrm>
            <a:prstGeom prst="round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DD454D29-1DE7-46B4-9A60-FBC090286935}"/>
                </a:ext>
              </a:extLst>
            </p:cNvPr>
            <p:cNvSpPr txBox="1"/>
            <p:nvPr/>
          </p:nvSpPr>
          <p:spPr>
            <a:xfrm>
              <a:off x="6644118" y="4210947"/>
              <a:ext cx="628377" cy="307777"/>
            </a:xfrm>
            <a:prstGeom prst="rect">
              <a:avLst/>
            </a:prstGeom>
            <a:noFill/>
          </p:spPr>
          <p:txBody>
            <a:bodyPr wrap="none" lIns="0" tIns="0" rIns="0" bIns="0" rtlCol="0">
              <a:spAutoFit/>
            </a:bodyPr>
            <a:lstStyle/>
            <a:p>
              <a:pPr algn="l"/>
              <a:r>
                <a:rPr lang="en-US" sz="2000" dirty="0"/>
                <a:t>Node</a:t>
              </a:r>
            </a:p>
          </p:txBody>
        </p:sp>
      </p:grpSp>
      <p:grpSp>
        <p:nvGrpSpPr>
          <p:cNvPr id="23" name="Group 22">
            <a:extLst>
              <a:ext uri="{FF2B5EF4-FFF2-40B4-BE49-F238E27FC236}">
                <a16:creationId xmlns:a16="http://schemas.microsoft.com/office/drawing/2014/main" id="{9A8CA301-2447-45DA-BF90-FCC65A379002}"/>
              </a:ext>
            </a:extLst>
          </p:cNvPr>
          <p:cNvGrpSpPr/>
          <p:nvPr/>
        </p:nvGrpSpPr>
        <p:grpSpPr>
          <a:xfrm>
            <a:off x="8400257" y="5078789"/>
            <a:ext cx="963566" cy="1083511"/>
            <a:chOff x="6479289" y="4187403"/>
            <a:chExt cx="945796" cy="1063529"/>
          </a:xfrm>
        </p:grpSpPr>
        <p:sp>
          <p:nvSpPr>
            <p:cNvPr id="24" name="Rectangle 23">
              <a:extLst>
                <a:ext uri="{FF2B5EF4-FFF2-40B4-BE49-F238E27FC236}">
                  <a16:creationId xmlns:a16="http://schemas.microsoft.com/office/drawing/2014/main" id="{960CF099-BB3D-44F9-B6AC-430EDB07AEDA}"/>
                </a:ext>
              </a:extLst>
            </p:cNvPr>
            <p:cNvSpPr/>
            <p:nvPr/>
          </p:nvSpPr>
          <p:spPr bwMode="auto">
            <a:xfrm>
              <a:off x="6644118" y="4522898"/>
              <a:ext cx="678933" cy="5592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solidFill>
                    <a:srgbClr val="FFFFFF"/>
                  </a:solidFill>
                  <a:ea typeface="Segoe UI" pitchFamily="34" charset="0"/>
                  <a:cs typeface="Segoe UI" pitchFamily="34" charset="0"/>
                </a:rPr>
                <a:t>VM</a:t>
              </a:r>
            </a:p>
          </p:txBody>
        </p:sp>
        <p:sp>
          <p:nvSpPr>
            <p:cNvPr id="25" name="Rectangle: Rounded Corners 24">
              <a:extLst>
                <a:ext uri="{FF2B5EF4-FFF2-40B4-BE49-F238E27FC236}">
                  <a16:creationId xmlns:a16="http://schemas.microsoft.com/office/drawing/2014/main" id="{78A68F3D-1817-4721-8F01-DC39F933C885}"/>
                </a:ext>
              </a:extLst>
            </p:cNvPr>
            <p:cNvSpPr/>
            <p:nvPr/>
          </p:nvSpPr>
          <p:spPr bwMode="auto">
            <a:xfrm>
              <a:off x="6479289" y="4187403"/>
              <a:ext cx="945796" cy="1063529"/>
            </a:xfrm>
            <a:prstGeom prst="round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E233F320-DFBF-4035-910E-BEE479DD4ABF}"/>
                </a:ext>
              </a:extLst>
            </p:cNvPr>
            <p:cNvSpPr txBox="1"/>
            <p:nvPr/>
          </p:nvSpPr>
          <p:spPr>
            <a:xfrm>
              <a:off x="6644118" y="4210947"/>
              <a:ext cx="628377" cy="307777"/>
            </a:xfrm>
            <a:prstGeom prst="rect">
              <a:avLst/>
            </a:prstGeom>
            <a:noFill/>
          </p:spPr>
          <p:txBody>
            <a:bodyPr wrap="none" lIns="0" tIns="0" rIns="0" bIns="0" rtlCol="0">
              <a:spAutoFit/>
            </a:bodyPr>
            <a:lstStyle/>
            <a:p>
              <a:pPr algn="l"/>
              <a:r>
                <a:rPr lang="en-US" sz="2000" dirty="0"/>
                <a:t>Node</a:t>
              </a:r>
            </a:p>
          </p:txBody>
        </p:sp>
      </p:grpSp>
      <p:grpSp>
        <p:nvGrpSpPr>
          <p:cNvPr id="27" name="Group 26">
            <a:extLst>
              <a:ext uri="{FF2B5EF4-FFF2-40B4-BE49-F238E27FC236}">
                <a16:creationId xmlns:a16="http://schemas.microsoft.com/office/drawing/2014/main" id="{6BF86CBF-B1A7-4B6D-822D-75788FF0ACD5}"/>
              </a:ext>
            </a:extLst>
          </p:cNvPr>
          <p:cNvGrpSpPr/>
          <p:nvPr/>
        </p:nvGrpSpPr>
        <p:grpSpPr>
          <a:xfrm>
            <a:off x="9465751" y="5089923"/>
            <a:ext cx="963566" cy="1083511"/>
            <a:chOff x="6479289" y="4187403"/>
            <a:chExt cx="945796" cy="1063529"/>
          </a:xfrm>
        </p:grpSpPr>
        <p:sp>
          <p:nvSpPr>
            <p:cNvPr id="28" name="Rectangle 27">
              <a:extLst>
                <a:ext uri="{FF2B5EF4-FFF2-40B4-BE49-F238E27FC236}">
                  <a16:creationId xmlns:a16="http://schemas.microsoft.com/office/drawing/2014/main" id="{7E03E704-A061-466A-AF5B-4C0AEFB08C96}"/>
                </a:ext>
              </a:extLst>
            </p:cNvPr>
            <p:cNvSpPr/>
            <p:nvPr/>
          </p:nvSpPr>
          <p:spPr bwMode="auto">
            <a:xfrm>
              <a:off x="6644118" y="4522898"/>
              <a:ext cx="678933" cy="5592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solidFill>
                    <a:srgbClr val="FFFFFF"/>
                  </a:solidFill>
                  <a:ea typeface="Segoe UI" pitchFamily="34" charset="0"/>
                  <a:cs typeface="Segoe UI" pitchFamily="34" charset="0"/>
                </a:rPr>
                <a:t>VM</a:t>
              </a:r>
            </a:p>
          </p:txBody>
        </p:sp>
        <p:sp>
          <p:nvSpPr>
            <p:cNvPr id="29" name="Rectangle: Rounded Corners 28">
              <a:extLst>
                <a:ext uri="{FF2B5EF4-FFF2-40B4-BE49-F238E27FC236}">
                  <a16:creationId xmlns:a16="http://schemas.microsoft.com/office/drawing/2014/main" id="{77526A61-EDA7-44C0-A9A8-40467E9860EB}"/>
                </a:ext>
              </a:extLst>
            </p:cNvPr>
            <p:cNvSpPr/>
            <p:nvPr/>
          </p:nvSpPr>
          <p:spPr bwMode="auto">
            <a:xfrm>
              <a:off x="6479289" y="4187403"/>
              <a:ext cx="945796" cy="1063529"/>
            </a:xfrm>
            <a:prstGeom prst="round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6E148312-C6BB-4A70-BDAA-5DF766E75330}"/>
                </a:ext>
              </a:extLst>
            </p:cNvPr>
            <p:cNvSpPr txBox="1"/>
            <p:nvPr/>
          </p:nvSpPr>
          <p:spPr>
            <a:xfrm>
              <a:off x="6644118" y="4210947"/>
              <a:ext cx="628377" cy="307777"/>
            </a:xfrm>
            <a:prstGeom prst="rect">
              <a:avLst/>
            </a:prstGeom>
            <a:noFill/>
          </p:spPr>
          <p:txBody>
            <a:bodyPr wrap="none" lIns="0" tIns="0" rIns="0" bIns="0" rtlCol="0">
              <a:spAutoFit/>
            </a:bodyPr>
            <a:lstStyle/>
            <a:p>
              <a:pPr algn="l"/>
              <a:r>
                <a:rPr lang="en-US" sz="2000" dirty="0"/>
                <a:t>Node</a:t>
              </a:r>
            </a:p>
          </p:txBody>
        </p:sp>
      </p:grpSp>
      <p:cxnSp>
        <p:nvCxnSpPr>
          <p:cNvPr id="31" name="Straight Arrow Connector 30">
            <a:extLst>
              <a:ext uri="{FF2B5EF4-FFF2-40B4-BE49-F238E27FC236}">
                <a16:creationId xmlns:a16="http://schemas.microsoft.com/office/drawing/2014/main" id="{5F0D1CF1-2F98-4B32-A9A9-7BFFFCB8A878}"/>
              </a:ext>
            </a:extLst>
          </p:cNvPr>
          <p:cNvCxnSpPr>
            <a:cxnSpLocks/>
          </p:cNvCxnSpPr>
          <p:nvPr/>
        </p:nvCxnSpPr>
        <p:spPr>
          <a:xfrm flipH="1">
            <a:off x="7190127" y="2184931"/>
            <a:ext cx="392960" cy="42213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6DDA103-A727-47C3-9586-C5972355F648}"/>
              </a:ext>
            </a:extLst>
          </p:cNvPr>
          <p:cNvCxnSpPr>
            <a:cxnSpLocks/>
          </p:cNvCxnSpPr>
          <p:nvPr/>
        </p:nvCxnSpPr>
        <p:spPr>
          <a:xfrm>
            <a:off x="8163023" y="2196095"/>
            <a:ext cx="3400" cy="3983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674313D-2928-48B8-9F71-2AA535A563B6}"/>
              </a:ext>
            </a:extLst>
          </p:cNvPr>
          <p:cNvCxnSpPr>
            <a:cxnSpLocks/>
          </p:cNvCxnSpPr>
          <p:nvPr/>
        </p:nvCxnSpPr>
        <p:spPr>
          <a:xfrm>
            <a:off x="8722886" y="2212079"/>
            <a:ext cx="331932" cy="3930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95CC589-26DA-4AA0-953F-994473FA385D}"/>
              </a:ext>
            </a:extLst>
          </p:cNvPr>
          <p:cNvCxnSpPr>
            <a:cxnSpLocks/>
          </p:cNvCxnSpPr>
          <p:nvPr/>
        </p:nvCxnSpPr>
        <p:spPr>
          <a:xfrm>
            <a:off x="8270861" y="1126435"/>
            <a:ext cx="1" cy="36003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AFFB834-B3D9-459D-9AEE-D8BFE1404169}"/>
              </a:ext>
            </a:extLst>
          </p:cNvPr>
          <p:cNvSpPr/>
          <p:nvPr/>
        </p:nvSpPr>
        <p:spPr bwMode="auto">
          <a:xfrm>
            <a:off x="7209654" y="196471"/>
            <a:ext cx="2215002" cy="888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External Load Balancer </a:t>
            </a:r>
          </a:p>
        </p:txBody>
      </p:sp>
      <p:sp>
        <p:nvSpPr>
          <p:cNvPr id="42" name="Rectangle: Rounded Corners 41">
            <a:extLst>
              <a:ext uri="{FF2B5EF4-FFF2-40B4-BE49-F238E27FC236}">
                <a16:creationId xmlns:a16="http://schemas.microsoft.com/office/drawing/2014/main" id="{B94238F7-2777-423E-934A-5498E2AC6F4B}"/>
              </a:ext>
            </a:extLst>
          </p:cNvPr>
          <p:cNvSpPr/>
          <p:nvPr/>
        </p:nvSpPr>
        <p:spPr bwMode="auto">
          <a:xfrm>
            <a:off x="5278015" y="1345936"/>
            <a:ext cx="6246956" cy="5253647"/>
          </a:xfrm>
          <a:prstGeom prst="roundRect">
            <a:avLst/>
          </a:prstGeom>
          <a:no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1" name="TextBox 50">
            <a:extLst>
              <a:ext uri="{FF2B5EF4-FFF2-40B4-BE49-F238E27FC236}">
                <a16:creationId xmlns:a16="http://schemas.microsoft.com/office/drawing/2014/main" id="{CA89B40E-8AAC-4238-B2F4-544B562AC67B}"/>
              </a:ext>
            </a:extLst>
          </p:cNvPr>
          <p:cNvSpPr txBox="1"/>
          <p:nvPr/>
        </p:nvSpPr>
        <p:spPr>
          <a:xfrm>
            <a:off x="5972873" y="1009184"/>
            <a:ext cx="960053" cy="307777"/>
          </a:xfrm>
          <a:prstGeom prst="rect">
            <a:avLst/>
          </a:prstGeom>
          <a:noFill/>
        </p:spPr>
        <p:txBody>
          <a:bodyPr wrap="square" lIns="0" tIns="0" rIns="0" bIns="0" rtlCol="0">
            <a:spAutoFit/>
          </a:bodyPr>
          <a:lstStyle/>
          <a:p>
            <a:pPr algn="l"/>
            <a:r>
              <a:rPr lang="en-US" sz="2000" dirty="0"/>
              <a:t>Cluster</a:t>
            </a:r>
          </a:p>
        </p:txBody>
      </p:sp>
      <p:grpSp>
        <p:nvGrpSpPr>
          <p:cNvPr id="53" name="Group 52">
            <a:extLst>
              <a:ext uri="{FF2B5EF4-FFF2-40B4-BE49-F238E27FC236}">
                <a16:creationId xmlns:a16="http://schemas.microsoft.com/office/drawing/2014/main" id="{6D3ACFA5-A718-475A-946E-14E39699ABAD}"/>
              </a:ext>
            </a:extLst>
          </p:cNvPr>
          <p:cNvGrpSpPr/>
          <p:nvPr/>
        </p:nvGrpSpPr>
        <p:grpSpPr>
          <a:xfrm>
            <a:off x="9424202" y="3473770"/>
            <a:ext cx="1005591" cy="441739"/>
            <a:chOff x="5949520" y="3298350"/>
            <a:chExt cx="1005591" cy="441739"/>
          </a:xfrm>
        </p:grpSpPr>
        <p:sp>
          <p:nvSpPr>
            <p:cNvPr id="54" name="Flowchart: Magnetic Disk 53">
              <a:extLst>
                <a:ext uri="{FF2B5EF4-FFF2-40B4-BE49-F238E27FC236}">
                  <a16:creationId xmlns:a16="http://schemas.microsoft.com/office/drawing/2014/main" id="{7B538A1C-7C77-41EA-80AD-B0227C4A6860}"/>
                </a:ext>
              </a:extLst>
            </p:cNvPr>
            <p:cNvSpPr/>
            <p:nvPr/>
          </p:nvSpPr>
          <p:spPr bwMode="auto">
            <a:xfrm>
              <a:off x="5949520" y="3298350"/>
              <a:ext cx="772085" cy="441739"/>
            </a:xfrm>
            <a:prstGeom prst="flowChartMagneticDisk">
              <a:avLst/>
            </a:prstGeom>
            <a:solidFill>
              <a:schemeClr val="tx2">
                <a:lumMod val="40000"/>
                <a:lumOff val="60000"/>
              </a:schemeClr>
            </a:solidFill>
            <a:ln>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5" name="TextBox 54">
              <a:extLst>
                <a:ext uri="{FF2B5EF4-FFF2-40B4-BE49-F238E27FC236}">
                  <a16:creationId xmlns:a16="http://schemas.microsoft.com/office/drawing/2014/main" id="{BA54F372-97B3-4258-B557-BD9E0B29D4D0}"/>
                </a:ext>
              </a:extLst>
            </p:cNvPr>
            <p:cNvSpPr txBox="1"/>
            <p:nvPr/>
          </p:nvSpPr>
          <p:spPr>
            <a:xfrm>
              <a:off x="5995058" y="3444570"/>
              <a:ext cx="960053" cy="246221"/>
            </a:xfrm>
            <a:prstGeom prst="rect">
              <a:avLst/>
            </a:prstGeom>
            <a:noFill/>
          </p:spPr>
          <p:txBody>
            <a:bodyPr wrap="square" lIns="0" tIns="0" rIns="0" bIns="0" rtlCol="0">
              <a:spAutoFit/>
            </a:bodyPr>
            <a:lstStyle/>
            <a:p>
              <a:pPr algn="l"/>
              <a:r>
                <a:rPr lang="en-US" sz="1600" dirty="0"/>
                <a:t>Volume</a:t>
              </a:r>
              <a:endParaRPr lang="en-US" sz="2000" dirty="0"/>
            </a:p>
          </p:txBody>
        </p:sp>
      </p:grpSp>
      <p:grpSp>
        <p:nvGrpSpPr>
          <p:cNvPr id="56" name="Group 55">
            <a:extLst>
              <a:ext uri="{FF2B5EF4-FFF2-40B4-BE49-F238E27FC236}">
                <a16:creationId xmlns:a16="http://schemas.microsoft.com/office/drawing/2014/main" id="{1658A1E0-1495-44E9-B481-5D0986B88806}"/>
              </a:ext>
            </a:extLst>
          </p:cNvPr>
          <p:cNvGrpSpPr/>
          <p:nvPr/>
        </p:nvGrpSpPr>
        <p:grpSpPr>
          <a:xfrm>
            <a:off x="7144589" y="3469558"/>
            <a:ext cx="1005591" cy="441739"/>
            <a:chOff x="6577496" y="3546835"/>
            <a:chExt cx="1005591" cy="441739"/>
          </a:xfrm>
        </p:grpSpPr>
        <p:sp>
          <p:nvSpPr>
            <p:cNvPr id="57" name="Flowchart: Magnetic Disk 56">
              <a:extLst>
                <a:ext uri="{FF2B5EF4-FFF2-40B4-BE49-F238E27FC236}">
                  <a16:creationId xmlns:a16="http://schemas.microsoft.com/office/drawing/2014/main" id="{83CEA69A-DBC2-4517-9BC6-E6BAB61C77D5}"/>
                </a:ext>
              </a:extLst>
            </p:cNvPr>
            <p:cNvSpPr/>
            <p:nvPr/>
          </p:nvSpPr>
          <p:spPr bwMode="auto">
            <a:xfrm>
              <a:off x="6577496" y="3546835"/>
              <a:ext cx="772085" cy="441739"/>
            </a:xfrm>
            <a:prstGeom prst="flowChartMagneticDisk">
              <a:avLst/>
            </a:prstGeom>
            <a:solidFill>
              <a:schemeClr val="tx2">
                <a:lumMod val="40000"/>
                <a:lumOff val="60000"/>
              </a:schemeClr>
            </a:solidFill>
            <a:ln>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B8206DD8-189F-4DBC-9985-C9ED7BBEE739}"/>
                </a:ext>
              </a:extLst>
            </p:cNvPr>
            <p:cNvSpPr txBox="1"/>
            <p:nvPr/>
          </p:nvSpPr>
          <p:spPr>
            <a:xfrm>
              <a:off x="6623034" y="3693055"/>
              <a:ext cx="960053" cy="246221"/>
            </a:xfrm>
            <a:prstGeom prst="rect">
              <a:avLst/>
            </a:prstGeom>
            <a:noFill/>
          </p:spPr>
          <p:txBody>
            <a:bodyPr wrap="square" lIns="0" tIns="0" rIns="0" bIns="0" rtlCol="0">
              <a:spAutoFit/>
            </a:bodyPr>
            <a:lstStyle/>
            <a:p>
              <a:pPr algn="l"/>
              <a:r>
                <a:rPr lang="en-US" sz="1600" dirty="0"/>
                <a:t>Volume</a:t>
              </a:r>
              <a:endParaRPr lang="en-US" sz="2000" dirty="0"/>
            </a:p>
          </p:txBody>
        </p:sp>
      </p:grpSp>
      <p:grpSp>
        <p:nvGrpSpPr>
          <p:cNvPr id="59" name="Group 58">
            <a:extLst>
              <a:ext uri="{FF2B5EF4-FFF2-40B4-BE49-F238E27FC236}">
                <a16:creationId xmlns:a16="http://schemas.microsoft.com/office/drawing/2014/main" id="{2C888E47-6C8F-4A28-9718-B7CC43E809A3}"/>
              </a:ext>
            </a:extLst>
          </p:cNvPr>
          <p:cNvGrpSpPr/>
          <p:nvPr/>
        </p:nvGrpSpPr>
        <p:grpSpPr>
          <a:xfrm>
            <a:off x="8299155" y="3475825"/>
            <a:ext cx="1005591" cy="441739"/>
            <a:chOff x="6577496" y="3546835"/>
            <a:chExt cx="1005591" cy="441739"/>
          </a:xfrm>
        </p:grpSpPr>
        <p:sp>
          <p:nvSpPr>
            <p:cNvPr id="60" name="Flowchart: Magnetic Disk 59">
              <a:extLst>
                <a:ext uri="{FF2B5EF4-FFF2-40B4-BE49-F238E27FC236}">
                  <a16:creationId xmlns:a16="http://schemas.microsoft.com/office/drawing/2014/main" id="{596E1E2C-D1B0-4066-92B2-77EFB3830281}"/>
                </a:ext>
              </a:extLst>
            </p:cNvPr>
            <p:cNvSpPr/>
            <p:nvPr/>
          </p:nvSpPr>
          <p:spPr bwMode="auto">
            <a:xfrm>
              <a:off x="6577496" y="3546835"/>
              <a:ext cx="772085" cy="441739"/>
            </a:xfrm>
            <a:prstGeom prst="flowChartMagneticDisk">
              <a:avLst/>
            </a:prstGeom>
            <a:solidFill>
              <a:schemeClr val="tx2">
                <a:lumMod val="40000"/>
                <a:lumOff val="60000"/>
              </a:schemeClr>
            </a:solidFill>
            <a:ln>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1" name="TextBox 60">
              <a:extLst>
                <a:ext uri="{FF2B5EF4-FFF2-40B4-BE49-F238E27FC236}">
                  <a16:creationId xmlns:a16="http://schemas.microsoft.com/office/drawing/2014/main" id="{8F8AF90A-6BD5-470F-B680-6B27742A215F}"/>
                </a:ext>
              </a:extLst>
            </p:cNvPr>
            <p:cNvSpPr txBox="1"/>
            <p:nvPr/>
          </p:nvSpPr>
          <p:spPr>
            <a:xfrm>
              <a:off x="6623034" y="3693055"/>
              <a:ext cx="960053" cy="246221"/>
            </a:xfrm>
            <a:prstGeom prst="rect">
              <a:avLst/>
            </a:prstGeom>
            <a:noFill/>
          </p:spPr>
          <p:txBody>
            <a:bodyPr wrap="square" lIns="0" tIns="0" rIns="0" bIns="0" rtlCol="0">
              <a:spAutoFit/>
            </a:bodyPr>
            <a:lstStyle/>
            <a:p>
              <a:pPr algn="l"/>
              <a:r>
                <a:rPr lang="en-US" sz="1600" dirty="0"/>
                <a:t>Volume</a:t>
              </a:r>
              <a:endParaRPr lang="en-US" sz="2000" dirty="0"/>
            </a:p>
          </p:txBody>
        </p:sp>
      </p:grpSp>
      <p:sp>
        <p:nvSpPr>
          <p:cNvPr id="52" name="Rectangle: Rounded Corners 51">
            <a:extLst>
              <a:ext uri="{FF2B5EF4-FFF2-40B4-BE49-F238E27FC236}">
                <a16:creationId xmlns:a16="http://schemas.microsoft.com/office/drawing/2014/main" id="{46584FF0-4F84-43E6-906B-432A2B6A31DF}"/>
              </a:ext>
            </a:extLst>
          </p:cNvPr>
          <p:cNvSpPr/>
          <p:nvPr/>
        </p:nvSpPr>
        <p:spPr bwMode="auto">
          <a:xfrm>
            <a:off x="5552661" y="2722582"/>
            <a:ext cx="1070370" cy="40595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8914D6ED-DB8C-4BE2-9824-DC6229BDB338}"/>
              </a:ext>
            </a:extLst>
          </p:cNvPr>
          <p:cNvSpPr txBox="1"/>
          <p:nvPr/>
        </p:nvSpPr>
        <p:spPr>
          <a:xfrm>
            <a:off x="5639126" y="2834242"/>
            <a:ext cx="1505463" cy="184666"/>
          </a:xfrm>
          <a:prstGeom prst="rect">
            <a:avLst/>
          </a:prstGeom>
          <a:noFill/>
        </p:spPr>
        <p:txBody>
          <a:bodyPr wrap="square" lIns="0" tIns="0" rIns="0" bIns="0" rtlCol="0">
            <a:spAutoFit/>
          </a:bodyPr>
          <a:lstStyle/>
          <a:p>
            <a:pPr algn="l"/>
            <a:r>
              <a:rPr lang="en-US" sz="1200" dirty="0"/>
              <a:t>Deployment</a:t>
            </a:r>
            <a:endParaRPr lang="en-US" sz="2000" dirty="0"/>
          </a:p>
        </p:txBody>
      </p:sp>
      <p:sp>
        <p:nvSpPr>
          <p:cNvPr id="62" name="Rectangle: Folded Corner 61">
            <a:extLst>
              <a:ext uri="{FF2B5EF4-FFF2-40B4-BE49-F238E27FC236}">
                <a16:creationId xmlns:a16="http://schemas.microsoft.com/office/drawing/2014/main" id="{F4AE55B7-A760-47DD-A516-F0F3D2711356}"/>
              </a:ext>
            </a:extLst>
          </p:cNvPr>
          <p:cNvSpPr/>
          <p:nvPr/>
        </p:nvSpPr>
        <p:spPr bwMode="auto">
          <a:xfrm rot="10800000">
            <a:off x="5557828" y="3233899"/>
            <a:ext cx="643729" cy="74747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025" name="Straight Connector 1024">
            <a:extLst>
              <a:ext uri="{FF2B5EF4-FFF2-40B4-BE49-F238E27FC236}">
                <a16:creationId xmlns:a16="http://schemas.microsoft.com/office/drawing/2014/main" id="{20FDDD92-4CE4-4587-B220-EA1C11432039}"/>
              </a:ext>
            </a:extLst>
          </p:cNvPr>
          <p:cNvCxnSpPr>
            <a:cxnSpLocks/>
          </p:cNvCxnSpPr>
          <p:nvPr/>
        </p:nvCxnSpPr>
        <p:spPr>
          <a:xfrm>
            <a:off x="5660723" y="3429000"/>
            <a:ext cx="41977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9CFB6A5-B504-443F-AC7C-0C9AC87FF871}"/>
              </a:ext>
            </a:extLst>
          </p:cNvPr>
          <p:cNvCxnSpPr>
            <a:cxnSpLocks/>
          </p:cNvCxnSpPr>
          <p:nvPr/>
        </p:nvCxnSpPr>
        <p:spPr>
          <a:xfrm>
            <a:off x="5660723" y="3564615"/>
            <a:ext cx="41977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EA6CB25-0EB6-421A-BA09-B70961C5CC13}"/>
              </a:ext>
            </a:extLst>
          </p:cNvPr>
          <p:cNvCxnSpPr>
            <a:cxnSpLocks/>
          </p:cNvCxnSpPr>
          <p:nvPr/>
        </p:nvCxnSpPr>
        <p:spPr>
          <a:xfrm>
            <a:off x="5660723" y="3691842"/>
            <a:ext cx="41977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48445E9-E9C0-4AA5-BC01-E3ABF8087764}"/>
              </a:ext>
            </a:extLst>
          </p:cNvPr>
          <p:cNvCxnSpPr>
            <a:cxnSpLocks/>
          </p:cNvCxnSpPr>
          <p:nvPr/>
        </p:nvCxnSpPr>
        <p:spPr>
          <a:xfrm>
            <a:off x="5660723" y="3810754"/>
            <a:ext cx="41977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8" name="Connector: Elbow 1027">
            <a:extLst>
              <a:ext uri="{FF2B5EF4-FFF2-40B4-BE49-F238E27FC236}">
                <a16:creationId xmlns:a16="http://schemas.microsoft.com/office/drawing/2014/main" id="{FEE93614-222D-473D-B87F-21B19F6EE347}"/>
              </a:ext>
            </a:extLst>
          </p:cNvPr>
          <p:cNvCxnSpPr/>
          <p:nvPr/>
        </p:nvCxnSpPr>
        <p:spPr>
          <a:xfrm>
            <a:off x="6284974" y="3233898"/>
            <a:ext cx="481783" cy="11576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31" name="Group 1030">
            <a:extLst>
              <a:ext uri="{FF2B5EF4-FFF2-40B4-BE49-F238E27FC236}">
                <a16:creationId xmlns:a16="http://schemas.microsoft.com/office/drawing/2014/main" id="{21FE1B91-0589-40F0-B557-4DB8AB9CBCAF}"/>
              </a:ext>
            </a:extLst>
          </p:cNvPr>
          <p:cNvGrpSpPr/>
          <p:nvPr/>
        </p:nvGrpSpPr>
        <p:grpSpPr>
          <a:xfrm>
            <a:off x="6374188" y="5825359"/>
            <a:ext cx="322469" cy="330035"/>
            <a:chOff x="6701980" y="6941381"/>
            <a:chExt cx="322469" cy="330035"/>
          </a:xfrm>
        </p:grpSpPr>
        <p:sp>
          <p:nvSpPr>
            <p:cNvPr id="1029" name="Rectangle: Rounded Corners 1028">
              <a:extLst>
                <a:ext uri="{FF2B5EF4-FFF2-40B4-BE49-F238E27FC236}">
                  <a16:creationId xmlns:a16="http://schemas.microsoft.com/office/drawing/2014/main" id="{EB42210E-55A3-4412-B0BC-4B197053E9F4}"/>
                </a:ext>
              </a:extLst>
            </p:cNvPr>
            <p:cNvSpPr/>
            <p:nvPr/>
          </p:nvSpPr>
          <p:spPr bwMode="auto">
            <a:xfrm>
              <a:off x="6701980" y="6941381"/>
              <a:ext cx="322469" cy="330035"/>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3" name="TextBox 72">
              <a:extLst>
                <a:ext uri="{FF2B5EF4-FFF2-40B4-BE49-F238E27FC236}">
                  <a16:creationId xmlns:a16="http://schemas.microsoft.com/office/drawing/2014/main" id="{E1317A04-CBCF-47B4-A881-AF8B6A83EDC2}"/>
                </a:ext>
              </a:extLst>
            </p:cNvPr>
            <p:cNvSpPr txBox="1"/>
            <p:nvPr/>
          </p:nvSpPr>
          <p:spPr>
            <a:xfrm>
              <a:off x="6798745" y="7002850"/>
              <a:ext cx="134182" cy="215444"/>
            </a:xfrm>
            <a:prstGeom prst="rect">
              <a:avLst/>
            </a:prstGeom>
            <a:noFill/>
          </p:spPr>
          <p:txBody>
            <a:bodyPr wrap="square" lIns="0" tIns="0" rIns="0" bIns="0" rtlCol="0">
              <a:spAutoFit/>
            </a:bodyPr>
            <a:lstStyle/>
            <a:p>
              <a:pPr algn="l"/>
              <a:r>
                <a:rPr lang="en-US" sz="1400" dirty="0"/>
                <a:t>C</a:t>
              </a:r>
            </a:p>
          </p:txBody>
        </p:sp>
      </p:grpSp>
      <p:grpSp>
        <p:nvGrpSpPr>
          <p:cNvPr id="76" name="Group 75">
            <a:extLst>
              <a:ext uri="{FF2B5EF4-FFF2-40B4-BE49-F238E27FC236}">
                <a16:creationId xmlns:a16="http://schemas.microsoft.com/office/drawing/2014/main" id="{8236DD33-9697-4378-968D-932D2A924203}"/>
              </a:ext>
            </a:extLst>
          </p:cNvPr>
          <p:cNvGrpSpPr/>
          <p:nvPr/>
        </p:nvGrpSpPr>
        <p:grpSpPr>
          <a:xfrm>
            <a:off x="7416466" y="5782579"/>
            <a:ext cx="322469" cy="330035"/>
            <a:chOff x="6701980" y="6941381"/>
            <a:chExt cx="322469" cy="330035"/>
          </a:xfrm>
        </p:grpSpPr>
        <p:sp>
          <p:nvSpPr>
            <p:cNvPr id="77" name="Rectangle: Rounded Corners 76">
              <a:extLst>
                <a:ext uri="{FF2B5EF4-FFF2-40B4-BE49-F238E27FC236}">
                  <a16:creationId xmlns:a16="http://schemas.microsoft.com/office/drawing/2014/main" id="{60141D4A-DE13-4D5A-8A07-E162C2237E39}"/>
                </a:ext>
              </a:extLst>
            </p:cNvPr>
            <p:cNvSpPr/>
            <p:nvPr/>
          </p:nvSpPr>
          <p:spPr bwMode="auto">
            <a:xfrm>
              <a:off x="6701980" y="6941381"/>
              <a:ext cx="322469" cy="330035"/>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8" name="TextBox 77">
              <a:extLst>
                <a:ext uri="{FF2B5EF4-FFF2-40B4-BE49-F238E27FC236}">
                  <a16:creationId xmlns:a16="http://schemas.microsoft.com/office/drawing/2014/main" id="{D9BEF5DC-C490-4E95-93F9-F02C6251A2DB}"/>
                </a:ext>
              </a:extLst>
            </p:cNvPr>
            <p:cNvSpPr txBox="1"/>
            <p:nvPr/>
          </p:nvSpPr>
          <p:spPr>
            <a:xfrm>
              <a:off x="6798745" y="7002850"/>
              <a:ext cx="134182" cy="215444"/>
            </a:xfrm>
            <a:prstGeom prst="rect">
              <a:avLst/>
            </a:prstGeom>
            <a:noFill/>
          </p:spPr>
          <p:txBody>
            <a:bodyPr wrap="square" lIns="0" tIns="0" rIns="0" bIns="0" rtlCol="0">
              <a:spAutoFit/>
            </a:bodyPr>
            <a:lstStyle/>
            <a:p>
              <a:pPr algn="l"/>
              <a:r>
                <a:rPr lang="en-US" sz="1400" dirty="0"/>
                <a:t>C</a:t>
              </a:r>
            </a:p>
          </p:txBody>
        </p:sp>
      </p:grpSp>
      <p:grpSp>
        <p:nvGrpSpPr>
          <p:cNvPr id="82" name="Group 81">
            <a:extLst>
              <a:ext uri="{FF2B5EF4-FFF2-40B4-BE49-F238E27FC236}">
                <a16:creationId xmlns:a16="http://schemas.microsoft.com/office/drawing/2014/main" id="{61C4C192-AEE1-43A6-B918-FC2FB557BE69}"/>
              </a:ext>
            </a:extLst>
          </p:cNvPr>
          <p:cNvGrpSpPr/>
          <p:nvPr/>
        </p:nvGrpSpPr>
        <p:grpSpPr>
          <a:xfrm>
            <a:off x="9505747" y="5786752"/>
            <a:ext cx="322469" cy="330035"/>
            <a:chOff x="6701980" y="6941381"/>
            <a:chExt cx="322469" cy="330035"/>
          </a:xfrm>
        </p:grpSpPr>
        <p:sp>
          <p:nvSpPr>
            <p:cNvPr id="83" name="Rectangle: Rounded Corners 82">
              <a:extLst>
                <a:ext uri="{FF2B5EF4-FFF2-40B4-BE49-F238E27FC236}">
                  <a16:creationId xmlns:a16="http://schemas.microsoft.com/office/drawing/2014/main" id="{149F7668-0EC3-4553-9ED6-2BA7208C3F84}"/>
                </a:ext>
              </a:extLst>
            </p:cNvPr>
            <p:cNvSpPr/>
            <p:nvPr/>
          </p:nvSpPr>
          <p:spPr bwMode="auto">
            <a:xfrm>
              <a:off x="6701980" y="6941381"/>
              <a:ext cx="322469" cy="330035"/>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4" name="TextBox 83">
              <a:extLst>
                <a:ext uri="{FF2B5EF4-FFF2-40B4-BE49-F238E27FC236}">
                  <a16:creationId xmlns:a16="http://schemas.microsoft.com/office/drawing/2014/main" id="{49880F62-AC35-4E9F-8B38-B427DF003192}"/>
                </a:ext>
              </a:extLst>
            </p:cNvPr>
            <p:cNvSpPr txBox="1"/>
            <p:nvPr/>
          </p:nvSpPr>
          <p:spPr>
            <a:xfrm>
              <a:off x="6798745" y="7002850"/>
              <a:ext cx="134182" cy="215444"/>
            </a:xfrm>
            <a:prstGeom prst="rect">
              <a:avLst/>
            </a:prstGeom>
            <a:noFill/>
          </p:spPr>
          <p:txBody>
            <a:bodyPr wrap="square" lIns="0" tIns="0" rIns="0" bIns="0" rtlCol="0">
              <a:spAutoFit/>
            </a:bodyPr>
            <a:lstStyle/>
            <a:p>
              <a:pPr algn="l"/>
              <a:r>
                <a:rPr lang="en-US" sz="1400" dirty="0"/>
                <a:t>C</a:t>
              </a:r>
            </a:p>
          </p:txBody>
        </p:sp>
      </p:grpSp>
      <p:sp>
        <p:nvSpPr>
          <p:cNvPr id="85" name="TextBox 84">
            <a:extLst>
              <a:ext uri="{FF2B5EF4-FFF2-40B4-BE49-F238E27FC236}">
                <a16:creationId xmlns:a16="http://schemas.microsoft.com/office/drawing/2014/main" id="{BACAA2E3-B4C8-4DD7-85D3-0129ED34977A}"/>
              </a:ext>
            </a:extLst>
          </p:cNvPr>
          <p:cNvSpPr txBox="1"/>
          <p:nvPr/>
        </p:nvSpPr>
        <p:spPr>
          <a:xfrm>
            <a:off x="9646817" y="2506776"/>
            <a:ext cx="1816314" cy="184666"/>
          </a:xfrm>
          <a:prstGeom prst="rect">
            <a:avLst/>
          </a:prstGeom>
          <a:noFill/>
        </p:spPr>
        <p:txBody>
          <a:bodyPr wrap="square" lIns="0" tIns="0" rIns="0" bIns="0" rtlCol="0">
            <a:spAutoFit/>
          </a:bodyPr>
          <a:lstStyle/>
          <a:p>
            <a:pPr algn="l"/>
            <a:r>
              <a:rPr lang="en-US" sz="1200" dirty="0" err="1"/>
              <a:t>Kubectl</a:t>
            </a:r>
            <a:r>
              <a:rPr lang="en-US" sz="1200" dirty="0"/>
              <a:t> </a:t>
            </a:r>
            <a:r>
              <a:rPr lang="en-US" sz="1200" dirty="0" err="1"/>
              <a:t>appy</a:t>
            </a:r>
            <a:r>
              <a:rPr lang="en-US" sz="1200" dirty="0"/>
              <a:t> </a:t>
            </a:r>
            <a:r>
              <a:rPr lang="en-US" sz="1200" dirty="0" err="1"/>
              <a:t>deploy.yaml</a:t>
            </a:r>
            <a:endParaRPr lang="en-US" sz="2000" dirty="0"/>
          </a:p>
        </p:txBody>
      </p:sp>
      <p:sp>
        <p:nvSpPr>
          <p:cNvPr id="86" name="TextBox 85">
            <a:extLst>
              <a:ext uri="{FF2B5EF4-FFF2-40B4-BE49-F238E27FC236}">
                <a16:creationId xmlns:a16="http://schemas.microsoft.com/office/drawing/2014/main" id="{66CA6A73-B03A-49C5-925C-6BA8F202E384}"/>
              </a:ext>
            </a:extLst>
          </p:cNvPr>
          <p:cNvSpPr txBox="1"/>
          <p:nvPr/>
        </p:nvSpPr>
        <p:spPr>
          <a:xfrm>
            <a:off x="5414612" y="3972123"/>
            <a:ext cx="1505463" cy="184666"/>
          </a:xfrm>
          <a:prstGeom prst="rect">
            <a:avLst/>
          </a:prstGeom>
          <a:noFill/>
        </p:spPr>
        <p:txBody>
          <a:bodyPr wrap="square" lIns="0" tIns="0" rIns="0" bIns="0" rtlCol="0">
            <a:spAutoFit/>
          </a:bodyPr>
          <a:lstStyle/>
          <a:p>
            <a:pPr algn="l"/>
            <a:r>
              <a:rPr lang="en-US" sz="1200" dirty="0" err="1"/>
              <a:t>deploy.yaml</a:t>
            </a:r>
            <a:endParaRPr lang="en-US" sz="2000" dirty="0"/>
          </a:p>
        </p:txBody>
      </p:sp>
      <p:cxnSp>
        <p:nvCxnSpPr>
          <p:cNvPr id="1033" name="Straight Arrow Connector 1032">
            <a:extLst>
              <a:ext uri="{FF2B5EF4-FFF2-40B4-BE49-F238E27FC236}">
                <a16:creationId xmlns:a16="http://schemas.microsoft.com/office/drawing/2014/main" id="{0C95A5BE-75AA-4396-BF2F-17BAB8CA817C}"/>
              </a:ext>
            </a:extLst>
          </p:cNvPr>
          <p:cNvCxnSpPr>
            <a:cxnSpLocks/>
          </p:cNvCxnSpPr>
          <p:nvPr/>
        </p:nvCxnSpPr>
        <p:spPr>
          <a:xfrm flipH="1">
            <a:off x="10289289" y="2791601"/>
            <a:ext cx="485023" cy="127674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6C05FF13-E6C3-44CF-B4B7-4B0E052F216A}"/>
              </a:ext>
            </a:extLst>
          </p:cNvPr>
          <p:cNvCxnSpPr>
            <a:cxnSpLocks/>
            <a:endCxn id="4" idx="0"/>
          </p:cNvCxnSpPr>
          <p:nvPr/>
        </p:nvCxnSpPr>
        <p:spPr>
          <a:xfrm flipH="1">
            <a:off x="6766757" y="3466425"/>
            <a:ext cx="321244" cy="163134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4C860C9C-216C-4504-83F2-350E3A993C18}"/>
              </a:ext>
            </a:extLst>
          </p:cNvPr>
          <p:cNvGrpSpPr/>
          <p:nvPr/>
        </p:nvGrpSpPr>
        <p:grpSpPr>
          <a:xfrm>
            <a:off x="6943750" y="2985316"/>
            <a:ext cx="322469" cy="330035"/>
            <a:chOff x="6701980" y="6941381"/>
            <a:chExt cx="322469" cy="330035"/>
          </a:xfrm>
        </p:grpSpPr>
        <p:sp>
          <p:nvSpPr>
            <p:cNvPr id="94" name="Rectangle: Rounded Corners 93">
              <a:extLst>
                <a:ext uri="{FF2B5EF4-FFF2-40B4-BE49-F238E27FC236}">
                  <a16:creationId xmlns:a16="http://schemas.microsoft.com/office/drawing/2014/main" id="{377C6924-9A8B-4F49-81DE-B8C58FA9812B}"/>
                </a:ext>
              </a:extLst>
            </p:cNvPr>
            <p:cNvSpPr/>
            <p:nvPr/>
          </p:nvSpPr>
          <p:spPr bwMode="auto">
            <a:xfrm>
              <a:off x="6701980" y="6941381"/>
              <a:ext cx="322469" cy="330035"/>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2D2BF16B-B69D-4160-95F5-0405B6354CF4}"/>
                </a:ext>
              </a:extLst>
            </p:cNvPr>
            <p:cNvSpPr txBox="1"/>
            <p:nvPr/>
          </p:nvSpPr>
          <p:spPr>
            <a:xfrm>
              <a:off x="6798745" y="7002850"/>
              <a:ext cx="134182" cy="215444"/>
            </a:xfrm>
            <a:prstGeom prst="rect">
              <a:avLst/>
            </a:prstGeom>
            <a:noFill/>
          </p:spPr>
          <p:txBody>
            <a:bodyPr wrap="square" lIns="0" tIns="0" rIns="0" bIns="0" rtlCol="0">
              <a:spAutoFit/>
            </a:bodyPr>
            <a:lstStyle/>
            <a:p>
              <a:pPr algn="l"/>
              <a:r>
                <a:rPr lang="en-US" sz="1400" dirty="0"/>
                <a:t>C</a:t>
              </a:r>
            </a:p>
          </p:txBody>
        </p:sp>
      </p:grpSp>
      <p:cxnSp>
        <p:nvCxnSpPr>
          <p:cNvPr id="98" name="Straight Arrow Connector 97">
            <a:extLst>
              <a:ext uri="{FF2B5EF4-FFF2-40B4-BE49-F238E27FC236}">
                <a16:creationId xmlns:a16="http://schemas.microsoft.com/office/drawing/2014/main" id="{3FD7F522-3BC4-4039-B69D-BC7247A4BB48}"/>
              </a:ext>
            </a:extLst>
          </p:cNvPr>
          <p:cNvCxnSpPr>
            <a:cxnSpLocks/>
          </p:cNvCxnSpPr>
          <p:nvPr/>
        </p:nvCxnSpPr>
        <p:spPr>
          <a:xfrm flipH="1">
            <a:off x="7783896" y="3447441"/>
            <a:ext cx="321244" cy="163134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86CB113-5AD5-448D-8B49-74F20B6043BD}"/>
              </a:ext>
            </a:extLst>
          </p:cNvPr>
          <p:cNvCxnSpPr>
            <a:cxnSpLocks/>
          </p:cNvCxnSpPr>
          <p:nvPr/>
        </p:nvCxnSpPr>
        <p:spPr>
          <a:xfrm>
            <a:off x="9256020" y="3483803"/>
            <a:ext cx="487229" cy="1560886"/>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1820528A-BC3C-4DAD-8445-BF18006BEF3B}"/>
              </a:ext>
            </a:extLst>
          </p:cNvPr>
          <p:cNvSpPr/>
          <p:nvPr/>
        </p:nvSpPr>
        <p:spPr bwMode="auto">
          <a:xfrm>
            <a:off x="7845480" y="2644848"/>
            <a:ext cx="692755" cy="8254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dirty="0">
                <a:solidFill>
                  <a:srgbClr val="FFFFFF"/>
                </a:solidFill>
                <a:ea typeface="Segoe UI" pitchFamily="34" charset="0"/>
                <a:cs typeface="Segoe UI" pitchFamily="34" charset="0"/>
              </a:rPr>
              <a:t>Pod</a:t>
            </a:r>
            <a:endParaRPr lang="en-US" sz="700" dirty="0">
              <a:solidFill>
                <a:srgbClr val="FFFFFF"/>
              </a:soli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66F4B500-45DF-4B95-9C07-6039F5FD48CF}"/>
              </a:ext>
            </a:extLst>
          </p:cNvPr>
          <p:cNvGrpSpPr/>
          <p:nvPr/>
        </p:nvGrpSpPr>
        <p:grpSpPr>
          <a:xfrm>
            <a:off x="7972201" y="2961943"/>
            <a:ext cx="358162" cy="366565"/>
            <a:chOff x="6701980" y="6941381"/>
            <a:chExt cx="322469" cy="330035"/>
          </a:xfrm>
        </p:grpSpPr>
        <p:sp>
          <p:nvSpPr>
            <p:cNvPr id="105" name="Rectangle: Rounded Corners 104">
              <a:extLst>
                <a:ext uri="{FF2B5EF4-FFF2-40B4-BE49-F238E27FC236}">
                  <a16:creationId xmlns:a16="http://schemas.microsoft.com/office/drawing/2014/main" id="{E1B83F92-2B7D-4DD8-997E-C290D803DF7E}"/>
                </a:ext>
              </a:extLst>
            </p:cNvPr>
            <p:cNvSpPr/>
            <p:nvPr/>
          </p:nvSpPr>
          <p:spPr bwMode="auto">
            <a:xfrm>
              <a:off x="6701980" y="6941381"/>
              <a:ext cx="322469" cy="330035"/>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48C3A420-F2AB-4244-B2F8-F5AED56A3B9B}"/>
                </a:ext>
              </a:extLst>
            </p:cNvPr>
            <p:cNvSpPr txBox="1"/>
            <p:nvPr/>
          </p:nvSpPr>
          <p:spPr>
            <a:xfrm>
              <a:off x="6798745" y="7002850"/>
              <a:ext cx="134182" cy="215444"/>
            </a:xfrm>
            <a:prstGeom prst="rect">
              <a:avLst/>
            </a:prstGeom>
            <a:noFill/>
          </p:spPr>
          <p:txBody>
            <a:bodyPr wrap="square" lIns="0" tIns="0" rIns="0" bIns="0" rtlCol="0">
              <a:spAutoFit/>
            </a:bodyPr>
            <a:lstStyle/>
            <a:p>
              <a:pPr algn="l"/>
              <a:r>
                <a:rPr lang="en-US" sz="1400" dirty="0"/>
                <a:t>C</a:t>
              </a:r>
            </a:p>
          </p:txBody>
        </p:sp>
      </p:grpSp>
      <p:sp>
        <p:nvSpPr>
          <p:cNvPr id="107" name="Rectangle 106">
            <a:extLst>
              <a:ext uri="{FF2B5EF4-FFF2-40B4-BE49-F238E27FC236}">
                <a16:creationId xmlns:a16="http://schemas.microsoft.com/office/drawing/2014/main" id="{106107AD-F45D-4F20-9C6A-6EBB36EB4082}"/>
              </a:ext>
            </a:extLst>
          </p:cNvPr>
          <p:cNvSpPr/>
          <p:nvPr/>
        </p:nvSpPr>
        <p:spPr bwMode="auto">
          <a:xfrm>
            <a:off x="8948013" y="2691442"/>
            <a:ext cx="623718" cy="74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dirty="0">
                <a:solidFill>
                  <a:srgbClr val="FFFFFF"/>
                </a:solidFill>
                <a:ea typeface="Segoe UI" pitchFamily="34" charset="0"/>
                <a:cs typeface="Segoe UI" pitchFamily="34" charset="0"/>
              </a:rPr>
              <a:t>Pod</a:t>
            </a:r>
            <a:endParaRPr lang="en-US" sz="700" dirty="0">
              <a:solidFill>
                <a:srgbClr val="FFFFFF"/>
              </a:soli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8427B361-7AC4-4BE0-B313-2D1FCD475E8E}"/>
              </a:ext>
            </a:extLst>
          </p:cNvPr>
          <p:cNvGrpSpPr/>
          <p:nvPr/>
        </p:nvGrpSpPr>
        <p:grpSpPr>
          <a:xfrm>
            <a:off x="9074733" y="3008536"/>
            <a:ext cx="322469" cy="330035"/>
            <a:chOff x="6701980" y="6941381"/>
            <a:chExt cx="322469" cy="330035"/>
          </a:xfrm>
        </p:grpSpPr>
        <p:sp>
          <p:nvSpPr>
            <p:cNvPr id="109" name="Rectangle: Rounded Corners 108">
              <a:extLst>
                <a:ext uri="{FF2B5EF4-FFF2-40B4-BE49-F238E27FC236}">
                  <a16:creationId xmlns:a16="http://schemas.microsoft.com/office/drawing/2014/main" id="{B8AC8D3E-02CE-4B5D-8CD4-6FD4678A3C59}"/>
                </a:ext>
              </a:extLst>
            </p:cNvPr>
            <p:cNvSpPr/>
            <p:nvPr/>
          </p:nvSpPr>
          <p:spPr bwMode="auto">
            <a:xfrm>
              <a:off x="6701980" y="6941381"/>
              <a:ext cx="322469" cy="330035"/>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0" name="TextBox 109">
              <a:extLst>
                <a:ext uri="{FF2B5EF4-FFF2-40B4-BE49-F238E27FC236}">
                  <a16:creationId xmlns:a16="http://schemas.microsoft.com/office/drawing/2014/main" id="{D1D8CF94-A215-45E7-B132-E2566284243F}"/>
                </a:ext>
              </a:extLst>
            </p:cNvPr>
            <p:cNvSpPr txBox="1"/>
            <p:nvPr/>
          </p:nvSpPr>
          <p:spPr>
            <a:xfrm>
              <a:off x="6798745" y="7002850"/>
              <a:ext cx="134182" cy="215444"/>
            </a:xfrm>
            <a:prstGeom prst="rect">
              <a:avLst/>
            </a:prstGeom>
            <a:noFill/>
          </p:spPr>
          <p:txBody>
            <a:bodyPr wrap="square" lIns="0" tIns="0" rIns="0" bIns="0" rtlCol="0">
              <a:spAutoFit/>
            </a:bodyPr>
            <a:lstStyle/>
            <a:p>
              <a:pPr algn="l"/>
              <a:r>
                <a:rPr lang="en-US" sz="1400" dirty="0"/>
                <a:t>C</a:t>
              </a:r>
            </a:p>
          </p:txBody>
        </p:sp>
      </p:grpSp>
      <p:sp>
        <p:nvSpPr>
          <p:cNvPr id="7" name="Rectangle 6">
            <a:extLst>
              <a:ext uri="{FF2B5EF4-FFF2-40B4-BE49-F238E27FC236}">
                <a16:creationId xmlns:a16="http://schemas.microsoft.com/office/drawing/2014/main" id="{0865B383-63A9-450D-AF42-58C578263D4B}"/>
              </a:ext>
            </a:extLst>
          </p:cNvPr>
          <p:cNvSpPr/>
          <p:nvPr/>
        </p:nvSpPr>
        <p:spPr bwMode="auto">
          <a:xfrm>
            <a:off x="6296760" y="4102920"/>
            <a:ext cx="3942222" cy="583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Kubernetes API</a:t>
            </a:r>
          </a:p>
        </p:txBody>
      </p:sp>
    </p:spTree>
    <p:extLst>
      <p:ext uri="{BB962C8B-B14F-4D97-AF65-F5344CB8AC3E}">
        <p14:creationId xmlns:p14="http://schemas.microsoft.com/office/powerpoint/2010/main" val="3322890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B870-AA8A-4FF9-9714-85C5AFD353E6}"/>
              </a:ext>
            </a:extLst>
          </p:cNvPr>
          <p:cNvSpPr>
            <a:spLocks noGrp="1"/>
          </p:cNvSpPr>
          <p:nvPr>
            <p:ph type="title"/>
          </p:nvPr>
        </p:nvSpPr>
        <p:spPr/>
        <p:txBody>
          <a:bodyPr/>
          <a:lstStyle/>
          <a:p>
            <a:r>
              <a:rPr lang="en-US" dirty="0"/>
              <a:t>Service</a:t>
            </a:r>
          </a:p>
        </p:txBody>
      </p:sp>
      <p:sp>
        <p:nvSpPr>
          <p:cNvPr id="3" name="Text Placeholder 2">
            <a:extLst>
              <a:ext uri="{FF2B5EF4-FFF2-40B4-BE49-F238E27FC236}">
                <a16:creationId xmlns:a16="http://schemas.microsoft.com/office/drawing/2014/main" id="{06E701F7-6DED-4991-A5E0-5811BD1EB300}"/>
              </a:ext>
            </a:extLst>
          </p:cNvPr>
          <p:cNvSpPr>
            <a:spLocks noGrp="1"/>
          </p:cNvSpPr>
          <p:nvPr>
            <p:ph type="body" sz="quarter" idx="11"/>
          </p:nvPr>
        </p:nvSpPr>
        <p:spPr>
          <a:xfrm>
            <a:off x="266920" y="1187621"/>
            <a:ext cx="11653523" cy="4825937"/>
          </a:xfrm>
        </p:spPr>
        <p:txBody>
          <a:bodyPr/>
          <a:lstStyle/>
          <a:p>
            <a:r>
              <a:rPr lang="en-US" sz="2800" b="1" dirty="0"/>
              <a:t>Kubernetes</a:t>
            </a:r>
            <a:r>
              <a:rPr lang="en-US" sz="2800" dirty="0"/>
              <a:t> uses Services to logically group a set of pods together and provide network connectivity. </a:t>
            </a:r>
            <a:endParaRPr lang="en-US" dirty="0"/>
          </a:p>
          <a:p>
            <a:endParaRPr lang="en-US" dirty="0"/>
          </a:p>
          <a:p>
            <a:endParaRPr lang="en-US" dirty="0"/>
          </a:p>
          <a:p>
            <a:endParaRPr lang="en-US" dirty="0"/>
          </a:p>
          <a:p>
            <a:r>
              <a:rPr lang="en-US" b="1" dirty="0" err="1"/>
              <a:t>NodePort</a:t>
            </a:r>
            <a:r>
              <a:rPr lang="en-US" dirty="0"/>
              <a:t> - Creates a port mapping on the underlying node that allows the application to be accessed directly with the node IP address and port.</a:t>
            </a:r>
          </a:p>
          <a:p>
            <a:endParaRPr lang="en-US" dirty="0"/>
          </a:p>
        </p:txBody>
      </p:sp>
      <p:pic>
        <p:nvPicPr>
          <p:cNvPr id="5" name="Picture 4">
            <a:extLst>
              <a:ext uri="{FF2B5EF4-FFF2-40B4-BE49-F238E27FC236}">
                <a16:creationId xmlns:a16="http://schemas.microsoft.com/office/drawing/2014/main" id="{F26EA85A-652F-46DA-AC9E-555C7F6FB3FD}"/>
              </a:ext>
            </a:extLst>
          </p:cNvPr>
          <p:cNvPicPr>
            <a:picLocks noChangeAspect="1"/>
          </p:cNvPicPr>
          <p:nvPr/>
        </p:nvPicPr>
        <p:blipFill>
          <a:blip r:embed="rId2"/>
          <a:stretch>
            <a:fillRect/>
          </a:stretch>
        </p:blipFill>
        <p:spPr>
          <a:xfrm>
            <a:off x="3706519" y="2497919"/>
            <a:ext cx="3848100" cy="1133475"/>
          </a:xfrm>
          <a:prstGeom prst="rect">
            <a:avLst/>
          </a:prstGeom>
        </p:spPr>
      </p:pic>
      <p:pic>
        <p:nvPicPr>
          <p:cNvPr id="7" name="Picture 6">
            <a:extLst>
              <a:ext uri="{FF2B5EF4-FFF2-40B4-BE49-F238E27FC236}">
                <a16:creationId xmlns:a16="http://schemas.microsoft.com/office/drawing/2014/main" id="{4E1838D4-F327-4724-8644-C69C29A026AB}"/>
              </a:ext>
            </a:extLst>
          </p:cNvPr>
          <p:cNvPicPr>
            <a:picLocks noChangeAspect="1"/>
          </p:cNvPicPr>
          <p:nvPr/>
        </p:nvPicPr>
        <p:blipFill>
          <a:blip r:embed="rId3"/>
          <a:stretch>
            <a:fillRect/>
          </a:stretch>
        </p:blipFill>
        <p:spPr>
          <a:xfrm>
            <a:off x="3160808" y="5345610"/>
            <a:ext cx="5572125" cy="1143000"/>
          </a:xfrm>
          <a:prstGeom prst="rect">
            <a:avLst/>
          </a:prstGeom>
        </p:spPr>
      </p:pic>
    </p:spTree>
    <p:extLst>
      <p:ext uri="{BB962C8B-B14F-4D97-AF65-F5344CB8AC3E}">
        <p14:creationId xmlns:p14="http://schemas.microsoft.com/office/powerpoint/2010/main" val="341212130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B870-AA8A-4FF9-9714-85C5AFD353E6}"/>
              </a:ext>
            </a:extLst>
          </p:cNvPr>
          <p:cNvSpPr>
            <a:spLocks noGrp="1"/>
          </p:cNvSpPr>
          <p:nvPr>
            <p:ph type="title"/>
          </p:nvPr>
        </p:nvSpPr>
        <p:spPr/>
        <p:txBody>
          <a:bodyPr/>
          <a:lstStyle/>
          <a:p>
            <a:r>
              <a:rPr lang="en-US" dirty="0"/>
              <a:t>Service</a:t>
            </a:r>
          </a:p>
        </p:txBody>
      </p:sp>
      <p:sp>
        <p:nvSpPr>
          <p:cNvPr id="3" name="Text Placeholder 2">
            <a:extLst>
              <a:ext uri="{FF2B5EF4-FFF2-40B4-BE49-F238E27FC236}">
                <a16:creationId xmlns:a16="http://schemas.microsoft.com/office/drawing/2014/main" id="{06E701F7-6DED-4991-A5E0-5811BD1EB300}"/>
              </a:ext>
            </a:extLst>
          </p:cNvPr>
          <p:cNvSpPr>
            <a:spLocks noGrp="1"/>
          </p:cNvSpPr>
          <p:nvPr>
            <p:ph type="body" sz="quarter" idx="11"/>
          </p:nvPr>
        </p:nvSpPr>
        <p:spPr>
          <a:xfrm>
            <a:off x="266920" y="1187621"/>
            <a:ext cx="11653523" cy="4825937"/>
          </a:xfrm>
        </p:spPr>
        <p:txBody>
          <a:bodyPr/>
          <a:lstStyle/>
          <a:p>
            <a:r>
              <a:rPr lang="en-US" b="1" dirty="0" err="1"/>
              <a:t>LoadBalancer</a:t>
            </a:r>
            <a:r>
              <a:rPr lang="en-US" dirty="0"/>
              <a:t> - Creates an Azure load balancer resource, configures an external IP address, and connects the requested pods to the load balancer backend pool. To allow customers' traffic to reach the application, load balancing rules are created on the desired ports.</a:t>
            </a:r>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B3D2F5C6-CE6F-4C3B-822B-8930EAFEB8B5}"/>
              </a:ext>
            </a:extLst>
          </p:cNvPr>
          <p:cNvPicPr>
            <a:picLocks noChangeAspect="1"/>
          </p:cNvPicPr>
          <p:nvPr/>
        </p:nvPicPr>
        <p:blipFill>
          <a:blip r:embed="rId2"/>
          <a:stretch>
            <a:fillRect/>
          </a:stretch>
        </p:blipFill>
        <p:spPr>
          <a:xfrm>
            <a:off x="3612112" y="3387567"/>
            <a:ext cx="4876800" cy="1095375"/>
          </a:xfrm>
          <a:prstGeom prst="rect">
            <a:avLst/>
          </a:prstGeom>
        </p:spPr>
      </p:pic>
    </p:spTree>
    <p:extLst>
      <p:ext uri="{BB962C8B-B14F-4D97-AF65-F5344CB8AC3E}">
        <p14:creationId xmlns:p14="http://schemas.microsoft.com/office/powerpoint/2010/main" val="16040902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E1DDE-DCE8-476C-86A9-B50B4A69C56F}"/>
              </a:ext>
            </a:extLst>
          </p:cNvPr>
          <p:cNvSpPr>
            <a:spLocks noGrp="1"/>
          </p:cNvSpPr>
          <p:nvPr>
            <p:ph type="title"/>
          </p:nvPr>
        </p:nvSpPr>
        <p:spPr/>
        <p:txBody>
          <a:bodyPr/>
          <a:lstStyle/>
          <a:p>
            <a:r>
              <a:rPr lang="en-US" dirty="0"/>
              <a:t>Ingress controllers</a:t>
            </a:r>
          </a:p>
        </p:txBody>
      </p:sp>
      <p:sp>
        <p:nvSpPr>
          <p:cNvPr id="3" name="Text Placeholder 2">
            <a:extLst>
              <a:ext uri="{FF2B5EF4-FFF2-40B4-BE49-F238E27FC236}">
                <a16:creationId xmlns:a16="http://schemas.microsoft.com/office/drawing/2014/main" id="{8459D74A-B7BD-49C8-BC55-FDEDF4E7E7AC}"/>
              </a:ext>
            </a:extLst>
          </p:cNvPr>
          <p:cNvSpPr>
            <a:spLocks noGrp="1"/>
          </p:cNvSpPr>
          <p:nvPr>
            <p:ph type="body" sz="quarter" idx="11"/>
          </p:nvPr>
        </p:nvSpPr>
        <p:spPr>
          <a:xfrm>
            <a:off x="266920" y="1187621"/>
            <a:ext cx="11653523" cy="2708434"/>
          </a:xfrm>
        </p:spPr>
        <p:txBody>
          <a:bodyPr/>
          <a:lstStyle/>
          <a:p>
            <a:r>
              <a:rPr lang="en-US" sz="2000" b="1" dirty="0"/>
              <a:t>Load balancer</a:t>
            </a:r>
            <a:r>
              <a:rPr lang="en-US" sz="2000" dirty="0"/>
              <a:t> type Service, an underlying Azure load balancer resource is created. </a:t>
            </a:r>
          </a:p>
          <a:p>
            <a:r>
              <a:rPr lang="en-US" sz="2000" b="1" dirty="0"/>
              <a:t>Load balancer </a:t>
            </a:r>
            <a:r>
              <a:rPr lang="en-US" sz="2000" dirty="0"/>
              <a:t>is configured to distribute traffic to the pods in your Service on a given port. </a:t>
            </a:r>
          </a:p>
          <a:p>
            <a:r>
              <a:rPr lang="en-US" sz="2000" b="1" dirty="0"/>
              <a:t>Load balancer</a:t>
            </a:r>
            <a:r>
              <a:rPr lang="en-US" sz="2000" dirty="0"/>
              <a:t> only works at layer 4 - the Service is unaware of the actual applications, and can't make any additional routing considerations.</a:t>
            </a:r>
          </a:p>
          <a:p>
            <a:endParaRPr lang="en-US" sz="2000" dirty="0"/>
          </a:p>
          <a:p>
            <a:r>
              <a:rPr lang="en-US" sz="2000" b="1" dirty="0"/>
              <a:t>Ingress controllers </a:t>
            </a:r>
            <a:r>
              <a:rPr lang="en-US" sz="2000" dirty="0"/>
              <a:t>work at layer 7, and can use more intelligent rules to distribute application traffic. A common use of an Ingress controller is to route HTTP traffic to different applications based on the inbound URL.</a:t>
            </a:r>
          </a:p>
        </p:txBody>
      </p:sp>
      <p:pic>
        <p:nvPicPr>
          <p:cNvPr id="5" name="Picture 4">
            <a:extLst>
              <a:ext uri="{FF2B5EF4-FFF2-40B4-BE49-F238E27FC236}">
                <a16:creationId xmlns:a16="http://schemas.microsoft.com/office/drawing/2014/main" id="{5B66F9D8-0B86-4D1A-9F3B-BCF37085613A}"/>
              </a:ext>
            </a:extLst>
          </p:cNvPr>
          <p:cNvPicPr>
            <a:picLocks noChangeAspect="1"/>
          </p:cNvPicPr>
          <p:nvPr/>
        </p:nvPicPr>
        <p:blipFill>
          <a:blip r:embed="rId2"/>
          <a:stretch>
            <a:fillRect/>
          </a:stretch>
        </p:blipFill>
        <p:spPr>
          <a:xfrm>
            <a:off x="3383818" y="4034666"/>
            <a:ext cx="5419725" cy="1571625"/>
          </a:xfrm>
          <a:prstGeom prst="rect">
            <a:avLst/>
          </a:prstGeom>
        </p:spPr>
      </p:pic>
    </p:spTree>
    <p:extLst>
      <p:ext uri="{BB962C8B-B14F-4D97-AF65-F5344CB8AC3E}">
        <p14:creationId xmlns:p14="http://schemas.microsoft.com/office/powerpoint/2010/main" val="211060776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Service Object Types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2566857"/>
          </a:xfrm>
        </p:spPr>
        <p:txBody>
          <a:bodyPr/>
          <a:lstStyle/>
          <a:p>
            <a:r>
              <a:rPr lang="en-US" sz="2400" dirty="0"/>
              <a:t>PODs are not exposed outside of the immediate cluster without a Service object – they allow PODs to receive traffic</a:t>
            </a:r>
          </a:p>
          <a:p>
            <a:r>
              <a:rPr lang="en-US" sz="2400" dirty="0"/>
              <a:t>There are different types of services that expose your pod in different ways</a:t>
            </a:r>
          </a:p>
          <a:p>
            <a:pPr lvl="1">
              <a:spcBef>
                <a:spcPts val="1176"/>
              </a:spcBef>
            </a:pPr>
            <a:r>
              <a:rPr lang="en-US" sz="1800" dirty="0">
                <a:solidFill>
                  <a:srgbClr val="FF0000"/>
                </a:solidFill>
              </a:rPr>
              <a:t>ClusterIP</a:t>
            </a:r>
            <a:r>
              <a:rPr lang="en-US" sz="1800" dirty="0"/>
              <a:t>: Provides a single IP internal to the cluster to represent a set of pods</a:t>
            </a:r>
          </a:p>
          <a:p>
            <a:pPr lvl="1">
              <a:spcBef>
                <a:spcPts val="1176"/>
              </a:spcBef>
            </a:pPr>
            <a:r>
              <a:rPr lang="en-US" sz="1800" dirty="0" err="1">
                <a:solidFill>
                  <a:srgbClr val="FF0000"/>
                </a:solidFill>
              </a:rPr>
              <a:t>NodePort</a:t>
            </a:r>
            <a:r>
              <a:rPr lang="en-US" sz="1800" dirty="0"/>
              <a:t>: Reserves a specified port on the node to represent a set of pods </a:t>
            </a:r>
          </a:p>
          <a:p>
            <a:pPr lvl="1">
              <a:spcBef>
                <a:spcPts val="1176"/>
              </a:spcBef>
            </a:pPr>
            <a:r>
              <a:rPr lang="en-US" sz="1800" dirty="0" err="1">
                <a:solidFill>
                  <a:srgbClr val="FF0000"/>
                </a:solidFill>
              </a:rPr>
              <a:t>LoadBalancer</a:t>
            </a:r>
            <a:r>
              <a:rPr lang="en-US" sz="1800" dirty="0"/>
              <a:t>: Creates a public-facing, load-balanced IP address</a:t>
            </a:r>
          </a:p>
        </p:txBody>
      </p:sp>
      <p:grpSp>
        <p:nvGrpSpPr>
          <p:cNvPr id="40" name="Group 39">
            <a:extLst>
              <a:ext uri="{FF2B5EF4-FFF2-40B4-BE49-F238E27FC236}">
                <a16:creationId xmlns:a16="http://schemas.microsoft.com/office/drawing/2014/main" id="{0E3422E8-3211-458D-929D-B9E2A2A16FE8}"/>
              </a:ext>
            </a:extLst>
          </p:cNvPr>
          <p:cNvGrpSpPr/>
          <p:nvPr/>
        </p:nvGrpSpPr>
        <p:grpSpPr>
          <a:xfrm>
            <a:off x="9063852" y="4285183"/>
            <a:ext cx="2500738" cy="2297311"/>
            <a:chOff x="9301798" y="3959653"/>
            <a:chExt cx="2712531" cy="2586290"/>
          </a:xfrm>
        </p:grpSpPr>
        <p:grpSp>
          <p:nvGrpSpPr>
            <p:cNvPr id="24" name="Group 23">
              <a:extLst>
                <a:ext uri="{FF2B5EF4-FFF2-40B4-BE49-F238E27FC236}">
                  <a16:creationId xmlns:a16="http://schemas.microsoft.com/office/drawing/2014/main" id="{E34F2962-C522-487E-9D40-D95B9B56487B}"/>
                </a:ext>
              </a:extLst>
            </p:cNvPr>
            <p:cNvGrpSpPr/>
            <p:nvPr/>
          </p:nvGrpSpPr>
          <p:grpSpPr>
            <a:xfrm>
              <a:off x="9301798" y="3959653"/>
              <a:ext cx="2712531" cy="2586290"/>
              <a:chOff x="9125684" y="1394822"/>
              <a:chExt cx="2712531" cy="2586290"/>
            </a:xfrm>
          </p:grpSpPr>
          <p:grpSp>
            <p:nvGrpSpPr>
              <p:cNvPr id="32" name="Group 31">
                <a:extLst>
                  <a:ext uri="{FF2B5EF4-FFF2-40B4-BE49-F238E27FC236}">
                    <a16:creationId xmlns:a16="http://schemas.microsoft.com/office/drawing/2014/main" id="{EC5B176D-30BD-487A-AE98-D68F3949EC74}"/>
                  </a:ext>
                </a:extLst>
              </p:cNvPr>
              <p:cNvGrpSpPr/>
              <p:nvPr/>
            </p:nvGrpSpPr>
            <p:grpSpPr>
              <a:xfrm>
                <a:off x="9125684" y="1394822"/>
                <a:ext cx="2712531" cy="2586290"/>
                <a:chOff x="3037525" y="2661152"/>
                <a:chExt cx="3075260" cy="3768826"/>
              </a:xfrm>
            </p:grpSpPr>
            <p:sp>
              <p:nvSpPr>
                <p:cNvPr id="34" name="Freeform: Shape 33">
                  <a:extLst>
                    <a:ext uri="{FF2B5EF4-FFF2-40B4-BE49-F238E27FC236}">
                      <a16:creationId xmlns:a16="http://schemas.microsoft.com/office/drawing/2014/main" id="{0AE6CB34-06E0-444C-8F2D-4D85A11C536B}"/>
                    </a:ext>
                  </a:extLst>
                </p:cNvPr>
                <p:cNvSpPr/>
                <p:nvPr/>
              </p:nvSpPr>
              <p:spPr>
                <a:xfrm>
                  <a:off x="3037525" y="2661152"/>
                  <a:ext cx="3075260" cy="541723"/>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a:t>
                  </a:r>
                  <a:endParaRPr lang="en-US" sz="1730">
                    <a:solidFill>
                      <a:schemeClr val="accent1"/>
                    </a:solidFill>
                  </a:endParaRPr>
                </a:p>
              </p:txBody>
            </p:sp>
            <p:sp>
              <p:nvSpPr>
                <p:cNvPr id="35" name="Rectangle 34">
                  <a:extLst>
                    <a:ext uri="{FF2B5EF4-FFF2-40B4-BE49-F238E27FC236}">
                      <a16:creationId xmlns:a16="http://schemas.microsoft.com/office/drawing/2014/main" id="{13B750D1-2BA0-4D4E-9384-ADFB66774629}"/>
                    </a:ext>
                  </a:extLst>
                </p:cNvPr>
                <p:cNvSpPr/>
                <p:nvPr/>
              </p:nvSpPr>
              <p:spPr>
                <a:xfrm>
                  <a:off x="3037525" y="3202875"/>
                  <a:ext cx="3075260" cy="3227103"/>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3" name="Rectangle: Rounded Corners 32">
                <a:extLst>
                  <a:ext uri="{FF2B5EF4-FFF2-40B4-BE49-F238E27FC236}">
                    <a16:creationId xmlns:a16="http://schemas.microsoft.com/office/drawing/2014/main" id="{19587C5B-9767-41C5-844A-6252C5183665}"/>
                  </a:ext>
                </a:extLst>
              </p:cNvPr>
              <p:cNvSpPr/>
              <p:nvPr/>
            </p:nvSpPr>
            <p:spPr bwMode="auto">
              <a:xfrm>
                <a:off x="9378725" y="1907425"/>
                <a:ext cx="2306672" cy="19176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grpSp>
          <p:nvGrpSpPr>
            <p:cNvPr id="37" name="Group 36">
              <a:extLst>
                <a:ext uri="{FF2B5EF4-FFF2-40B4-BE49-F238E27FC236}">
                  <a16:creationId xmlns:a16="http://schemas.microsoft.com/office/drawing/2014/main" id="{8866F25E-CCA3-40F6-A91C-BDE815085B1E}"/>
                </a:ext>
              </a:extLst>
            </p:cNvPr>
            <p:cNvGrpSpPr/>
            <p:nvPr/>
          </p:nvGrpSpPr>
          <p:grpSpPr>
            <a:xfrm>
              <a:off x="9775036" y="4610555"/>
              <a:ext cx="1801130" cy="691759"/>
              <a:chOff x="9775036" y="4610555"/>
              <a:chExt cx="1801130" cy="691759"/>
            </a:xfrm>
          </p:grpSpPr>
          <p:sp>
            <p:nvSpPr>
              <p:cNvPr id="26" name="Rectangle: Rounded Corners 25">
                <a:extLst>
                  <a:ext uri="{FF2B5EF4-FFF2-40B4-BE49-F238E27FC236}">
                    <a16:creationId xmlns:a16="http://schemas.microsoft.com/office/drawing/2014/main" id="{DAE0FF8B-D97F-4083-93E6-3AED4D8F1C3E}"/>
                  </a:ext>
                </a:extLst>
              </p:cNvPr>
              <p:cNvSpPr/>
              <p:nvPr/>
            </p:nvSpPr>
            <p:spPr bwMode="auto">
              <a:xfrm>
                <a:off x="9775036" y="4676574"/>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27" name="Rectangle: Rounded Corners 26">
                <a:extLst>
                  <a:ext uri="{FF2B5EF4-FFF2-40B4-BE49-F238E27FC236}">
                    <a16:creationId xmlns:a16="http://schemas.microsoft.com/office/drawing/2014/main" id="{5BF5718C-2E5C-4587-9F17-9A0FEBD8E58F}"/>
                  </a:ext>
                </a:extLst>
              </p:cNvPr>
              <p:cNvSpPr/>
              <p:nvPr/>
            </p:nvSpPr>
            <p:spPr bwMode="auto">
              <a:xfrm>
                <a:off x="10670239" y="4610555"/>
                <a:ext cx="852486" cy="25123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28" name="Rectangle: Rounded Corners 27">
                <a:extLst>
                  <a:ext uri="{FF2B5EF4-FFF2-40B4-BE49-F238E27FC236}">
                    <a16:creationId xmlns:a16="http://schemas.microsoft.com/office/drawing/2014/main" id="{ECB7093C-DBDF-4B3F-9D0C-E55305812884}"/>
                  </a:ext>
                </a:extLst>
              </p:cNvPr>
              <p:cNvSpPr/>
              <p:nvPr/>
            </p:nvSpPr>
            <p:spPr bwMode="auto">
              <a:xfrm>
                <a:off x="10670238" y="4989649"/>
                <a:ext cx="852485" cy="243889"/>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grpSp>
        <p:grpSp>
          <p:nvGrpSpPr>
            <p:cNvPr id="38" name="Group 37">
              <a:extLst>
                <a:ext uri="{FF2B5EF4-FFF2-40B4-BE49-F238E27FC236}">
                  <a16:creationId xmlns:a16="http://schemas.microsoft.com/office/drawing/2014/main" id="{B458EE33-627B-4ADE-A601-B52155A52A0B}"/>
                </a:ext>
              </a:extLst>
            </p:cNvPr>
            <p:cNvGrpSpPr/>
            <p:nvPr/>
          </p:nvGrpSpPr>
          <p:grpSpPr>
            <a:xfrm>
              <a:off x="9789578" y="5523234"/>
              <a:ext cx="1801130" cy="691759"/>
              <a:chOff x="9789578" y="5523234"/>
              <a:chExt cx="1801130" cy="691759"/>
            </a:xfrm>
          </p:grpSpPr>
          <p:sp>
            <p:nvSpPr>
              <p:cNvPr id="29" name="Rectangle: Rounded Corners 28">
                <a:extLst>
                  <a:ext uri="{FF2B5EF4-FFF2-40B4-BE49-F238E27FC236}">
                    <a16:creationId xmlns:a16="http://schemas.microsoft.com/office/drawing/2014/main" id="{512C72E1-61DC-498D-AE95-5AFE6174FA33}"/>
                  </a:ext>
                </a:extLst>
              </p:cNvPr>
              <p:cNvSpPr/>
              <p:nvPr/>
            </p:nvSpPr>
            <p:spPr bwMode="auto">
              <a:xfrm>
                <a:off x="9789578" y="5589253"/>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30" name="Rectangle: Rounded Corners 29">
                <a:extLst>
                  <a:ext uri="{FF2B5EF4-FFF2-40B4-BE49-F238E27FC236}">
                    <a16:creationId xmlns:a16="http://schemas.microsoft.com/office/drawing/2014/main" id="{6BC37B1E-95D1-4569-AB6D-21626085DFAC}"/>
                  </a:ext>
                </a:extLst>
              </p:cNvPr>
              <p:cNvSpPr/>
              <p:nvPr/>
            </p:nvSpPr>
            <p:spPr bwMode="auto">
              <a:xfrm>
                <a:off x="10684783" y="5523234"/>
                <a:ext cx="852486" cy="25123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31" name="Rectangle: Rounded Corners 30">
                <a:extLst>
                  <a:ext uri="{FF2B5EF4-FFF2-40B4-BE49-F238E27FC236}">
                    <a16:creationId xmlns:a16="http://schemas.microsoft.com/office/drawing/2014/main" id="{BDEEEB31-62A9-43DD-81F6-89D7C61101FC}"/>
                  </a:ext>
                </a:extLst>
              </p:cNvPr>
              <p:cNvSpPr/>
              <p:nvPr/>
            </p:nvSpPr>
            <p:spPr bwMode="auto">
              <a:xfrm>
                <a:off x="10684782" y="5902328"/>
                <a:ext cx="852485" cy="24388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grpSp>
      </p:grpSp>
      <p:sp>
        <p:nvSpPr>
          <p:cNvPr id="45" name="Rectangle: Rounded Corners 44">
            <a:extLst>
              <a:ext uri="{FF2B5EF4-FFF2-40B4-BE49-F238E27FC236}">
                <a16:creationId xmlns:a16="http://schemas.microsoft.com/office/drawing/2014/main" id="{ACE198B8-3D71-4A25-A06F-521BC56751DB}"/>
              </a:ext>
            </a:extLst>
          </p:cNvPr>
          <p:cNvSpPr/>
          <p:nvPr/>
        </p:nvSpPr>
        <p:spPr bwMode="auto">
          <a:xfrm>
            <a:off x="6694237" y="4906140"/>
            <a:ext cx="2156052" cy="587539"/>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Frontend</a:t>
            </a:r>
            <a:r>
              <a:rPr lang="tr-TR" sz="1372">
                <a:solidFill>
                  <a:srgbClr val="000000"/>
                </a:solidFill>
                <a:cs typeface="Segoe UI" pitchFamily="34" charset="0"/>
              </a:rPr>
              <a:t> Cluster IP </a:t>
            </a:r>
          </a:p>
          <a:p>
            <a:pPr algn="ctr" defTabSz="914102" fontAlgn="base">
              <a:lnSpc>
                <a:spcPct val="90000"/>
              </a:lnSpc>
              <a:spcBef>
                <a:spcPct val="0"/>
              </a:spcBef>
              <a:spcAft>
                <a:spcPct val="0"/>
              </a:spcAft>
            </a:pPr>
            <a:endParaRPr lang="tr-TR" sz="1372">
              <a:solidFill>
                <a:srgbClr val="000000"/>
              </a:solidFill>
              <a:cs typeface="Segoe UI" pitchFamily="34" charset="0"/>
            </a:endParaRPr>
          </a:p>
          <a:p>
            <a:pPr algn="ctr" defTabSz="914102" fontAlgn="base">
              <a:lnSpc>
                <a:spcPct val="90000"/>
              </a:lnSpc>
              <a:spcBef>
                <a:spcPct val="0"/>
              </a:spcBef>
              <a:spcAft>
                <a:spcPct val="0"/>
              </a:spcAft>
            </a:pPr>
            <a:r>
              <a:rPr lang="tr-TR" sz="1372">
                <a:solidFill>
                  <a:srgbClr val="000000"/>
                </a:solidFill>
                <a:cs typeface="Segoe UI" pitchFamily="34" charset="0"/>
              </a:rPr>
              <a:t>192.168.0.1</a:t>
            </a:r>
            <a:endParaRPr lang="en-US" sz="1372" err="1">
              <a:solidFill>
                <a:srgbClr val="000000"/>
              </a:solidFill>
              <a:cs typeface="Segoe UI" pitchFamily="34" charset="0"/>
            </a:endParaRPr>
          </a:p>
        </p:txBody>
      </p:sp>
      <p:sp>
        <p:nvSpPr>
          <p:cNvPr id="46" name="Rectangle: Rounded Corners 45">
            <a:extLst>
              <a:ext uri="{FF2B5EF4-FFF2-40B4-BE49-F238E27FC236}">
                <a16:creationId xmlns:a16="http://schemas.microsoft.com/office/drawing/2014/main" id="{7AC9D85E-4C04-4783-B1DE-B3F10D94AA01}"/>
              </a:ext>
            </a:extLst>
          </p:cNvPr>
          <p:cNvSpPr/>
          <p:nvPr/>
        </p:nvSpPr>
        <p:spPr bwMode="auto">
          <a:xfrm>
            <a:off x="6694237" y="5716842"/>
            <a:ext cx="2143481" cy="58753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Backend</a:t>
            </a:r>
            <a:r>
              <a:rPr lang="tr-TR" sz="1372">
                <a:solidFill>
                  <a:srgbClr val="000000"/>
                </a:solidFill>
                <a:cs typeface="Segoe UI" pitchFamily="34" charset="0"/>
              </a:rPr>
              <a:t> Cluster IP</a:t>
            </a:r>
          </a:p>
          <a:p>
            <a:pPr algn="ctr" defTabSz="914102" fontAlgn="base">
              <a:lnSpc>
                <a:spcPct val="90000"/>
              </a:lnSpc>
              <a:spcBef>
                <a:spcPct val="0"/>
              </a:spcBef>
              <a:spcAft>
                <a:spcPct val="0"/>
              </a:spcAft>
            </a:pPr>
            <a:endParaRPr lang="tr-TR" sz="1372">
              <a:solidFill>
                <a:srgbClr val="000000"/>
              </a:solidFill>
              <a:cs typeface="Segoe UI" pitchFamily="34" charset="0"/>
            </a:endParaRPr>
          </a:p>
          <a:p>
            <a:pPr algn="ctr" defTabSz="914102" fontAlgn="base">
              <a:lnSpc>
                <a:spcPct val="90000"/>
              </a:lnSpc>
              <a:spcBef>
                <a:spcPct val="0"/>
              </a:spcBef>
              <a:spcAft>
                <a:spcPct val="0"/>
              </a:spcAft>
            </a:pPr>
            <a:r>
              <a:rPr lang="tr-TR" sz="1372">
                <a:solidFill>
                  <a:srgbClr val="000000"/>
                </a:solidFill>
                <a:cs typeface="Segoe UI" pitchFamily="34" charset="0"/>
              </a:rPr>
              <a:t>192.168.0.2</a:t>
            </a:r>
            <a:endParaRPr lang="en-US" sz="1372" err="1">
              <a:solidFill>
                <a:srgbClr val="000000"/>
              </a:solidFill>
              <a:cs typeface="Segoe UI" pitchFamily="34" charset="0"/>
            </a:endParaRPr>
          </a:p>
        </p:txBody>
      </p:sp>
      <p:sp>
        <p:nvSpPr>
          <p:cNvPr id="47" name="Rectangle: Rounded Corners 46">
            <a:extLst>
              <a:ext uri="{FF2B5EF4-FFF2-40B4-BE49-F238E27FC236}">
                <a16:creationId xmlns:a16="http://schemas.microsoft.com/office/drawing/2014/main" id="{5BC1CCC0-C25F-4214-939F-4C370A9DF4F2}"/>
              </a:ext>
            </a:extLst>
          </p:cNvPr>
          <p:cNvSpPr/>
          <p:nvPr/>
        </p:nvSpPr>
        <p:spPr bwMode="auto">
          <a:xfrm>
            <a:off x="264601" y="5270908"/>
            <a:ext cx="1158297" cy="5147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730">
                <a:solidFill>
                  <a:srgbClr val="000000"/>
                </a:solidFill>
                <a:cs typeface="Segoe UI" pitchFamily="34" charset="0"/>
              </a:rPr>
              <a:t>Client</a:t>
            </a:r>
            <a:endParaRPr lang="en-US" sz="1730" err="1">
              <a:solidFill>
                <a:srgbClr val="000000"/>
              </a:solidFill>
              <a:cs typeface="Segoe UI" pitchFamily="34" charset="0"/>
            </a:endParaRPr>
          </a:p>
        </p:txBody>
      </p:sp>
      <p:sp>
        <p:nvSpPr>
          <p:cNvPr id="48" name="Rectangle: Rounded Corners 47">
            <a:extLst>
              <a:ext uri="{FF2B5EF4-FFF2-40B4-BE49-F238E27FC236}">
                <a16:creationId xmlns:a16="http://schemas.microsoft.com/office/drawing/2014/main" id="{3B633F92-FD2F-4EF5-A4B0-1A6FDA9FAB2E}"/>
              </a:ext>
            </a:extLst>
          </p:cNvPr>
          <p:cNvSpPr/>
          <p:nvPr/>
        </p:nvSpPr>
        <p:spPr bwMode="auto">
          <a:xfrm>
            <a:off x="4923223" y="4124382"/>
            <a:ext cx="6854929" cy="2420607"/>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730" dirty="0">
                <a:solidFill>
                  <a:srgbClr val="000000"/>
                </a:solidFill>
                <a:cs typeface="Segoe UI" pitchFamily="34" charset="0"/>
              </a:rPr>
              <a:t>Cluster</a:t>
            </a:r>
            <a:endParaRPr lang="en-US" sz="1730" dirty="0">
              <a:solidFill>
                <a:srgbClr val="000000"/>
              </a:solidFill>
              <a:cs typeface="Segoe UI" pitchFamily="34" charset="0"/>
            </a:endParaRPr>
          </a:p>
        </p:txBody>
      </p:sp>
      <p:cxnSp>
        <p:nvCxnSpPr>
          <p:cNvPr id="49" name="Straight Arrow Connector 48">
            <a:extLst>
              <a:ext uri="{FF2B5EF4-FFF2-40B4-BE49-F238E27FC236}">
                <a16:creationId xmlns:a16="http://schemas.microsoft.com/office/drawing/2014/main" id="{E4359832-228D-477C-B121-694208072FE3}"/>
              </a:ext>
            </a:extLst>
          </p:cNvPr>
          <p:cNvCxnSpPr>
            <a:cxnSpLocks/>
            <a:stCxn id="47" idx="3"/>
            <a:endCxn id="52" idx="1"/>
          </p:cNvCxnSpPr>
          <p:nvPr/>
        </p:nvCxnSpPr>
        <p:spPr>
          <a:xfrm flipV="1">
            <a:off x="1422898" y="5203239"/>
            <a:ext cx="3651301" cy="3250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984ACDA-FDD6-411A-83FA-4B3F3F81FD05}"/>
              </a:ext>
            </a:extLst>
          </p:cNvPr>
          <p:cNvSpPr/>
          <p:nvPr/>
        </p:nvSpPr>
        <p:spPr bwMode="auto">
          <a:xfrm>
            <a:off x="5074198" y="4895442"/>
            <a:ext cx="1102552" cy="615593"/>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Node</a:t>
            </a:r>
            <a:r>
              <a:rPr lang="tr-TR" sz="1372">
                <a:solidFill>
                  <a:srgbClr val="000000"/>
                </a:solidFill>
                <a:cs typeface="Segoe UI" pitchFamily="34" charset="0"/>
              </a:rPr>
              <a:t> Port 32001</a:t>
            </a:r>
            <a:endParaRPr lang="en-US" sz="1372" err="1">
              <a:solidFill>
                <a:srgbClr val="000000"/>
              </a:solidFill>
              <a:cs typeface="Segoe UI" pitchFamily="34" charset="0"/>
            </a:endParaRPr>
          </a:p>
        </p:txBody>
      </p:sp>
      <p:sp>
        <p:nvSpPr>
          <p:cNvPr id="54" name="Rectangle: Rounded Corners 53">
            <a:extLst>
              <a:ext uri="{FF2B5EF4-FFF2-40B4-BE49-F238E27FC236}">
                <a16:creationId xmlns:a16="http://schemas.microsoft.com/office/drawing/2014/main" id="{1340E7B6-FF43-441E-AFF8-8EB1B1E6999A}"/>
              </a:ext>
            </a:extLst>
          </p:cNvPr>
          <p:cNvSpPr/>
          <p:nvPr/>
        </p:nvSpPr>
        <p:spPr bwMode="auto">
          <a:xfrm>
            <a:off x="5071221" y="5702814"/>
            <a:ext cx="1102552" cy="615593"/>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Node</a:t>
            </a:r>
            <a:r>
              <a:rPr lang="tr-TR" sz="1372">
                <a:solidFill>
                  <a:srgbClr val="000000"/>
                </a:solidFill>
                <a:cs typeface="Segoe UI" pitchFamily="34" charset="0"/>
              </a:rPr>
              <a:t> Port 32002</a:t>
            </a:r>
            <a:endParaRPr lang="en-US" sz="1372" err="1">
              <a:solidFill>
                <a:srgbClr val="000000"/>
              </a:solidFill>
              <a:cs typeface="Segoe UI" pitchFamily="34" charset="0"/>
            </a:endParaRPr>
          </a:p>
        </p:txBody>
      </p:sp>
      <p:cxnSp>
        <p:nvCxnSpPr>
          <p:cNvPr id="55" name="Straight Arrow Connector 54">
            <a:extLst>
              <a:ext uri="{FF2B5EF4-FFF2-40B4-BE49-F238E27FC236}">
                <a16:creationId xmlns:a16="http://schemas.microsoft.com/office/drawing/2014/main" id="{7A9C7F97-2235-43BC-A1F3-741408493AEB}"/>
              </a:ext>
            </a:extLst>
          </p:cNvPr>
          <p:cNvCxnSpPr>
            <a:cxnSpLocks/>
            <a:stCxn id="46" idx="3"/>
            <a:endCxn id="29" idx="1"/>
          </p:cNvCxnSpPr>
          <p:nvPr/>
        </p:nvCxnSpPr>
        <p:spPr>
          <a:xfrm>
            <a:off x="8837718" y="6010611"/>
            <a:ext cx="6758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9068D7B-68E4-425D-9B7C-BA0101AC3E8B}"/>
              </a:ext>
            </a:extLst>
          </p:cNvPr>
          <p:cNvCxnSpPr>
            <a:cxnSpLocks/>
            <a:stCxn id="45" idx="3"/>
            <a:endCxn id="26" idx="1"/>
          </p:cNvCxnSpPr>
          <p:nvPr/>
        </p:nvCxnSpPr>
        <p:spPr>
          <a:xfrm>
            <a:off x="8850289" y="5199910"/>
            <a:ext cx="649850"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7C5BD03-A761-443E-AF1B-BBBD29BA1573}"/>
              </a:ext>
            </a:extLst>
          </p:cNvPr>
          <p:cNvCxnSpPr>
            <a:cxnSpLocks/>
            <a:stCxn id="52" idx="3"/>
            <a:endCxn id="45" idx="1"/>
          </p:cNvCxnSpPr>
          <p:nvPr/>
        </p:nvCxnSpPr>
        <p:spPr>
          <a:xfrm flipV="1">
            <a:off x="6176750" y="5199910"/>
            <a:ext cx="517487" cy="33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40A4CE8-289C-46D7-80D8-E261DB7BFDEB}"/>
              </a:ext>
            </a:extLst>
          </p:cNvPr>
          <p:cNvCxnSpPr>
            <a:cxnSpLocks/>
            <a:stCxn id="54" idx="3"/>
            <a:endCxn id="46" idx="1"/>
          </p:cNvCxnSpPr>
          <p:nvPr/>
        </p:nvCxnSpPr>
        <p:spPr>
          <a:xfrm>
            <a:off x="6173773" y="6010611"/>
            <a:ext cx="520465"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29B0334-6D18-4597-94EA-50C5FF5832BA}"/>
              </a:ext>
            </a:extLst>
          </p:cNvPr>
          <p:cNvCxnSpPr>
            <a:cxnSpLocks/>
            <a:stCxn id="47" idx="3"/>
            <a:endCxn id="54" idx="1"/>
          </p:cNvCxnSpPr>
          <p:nvPr/>
        </p:nvCxnSpPr>
        <p:spPr>
          <a:xfrm>
            <a:off x="1422897" y="5528274"/>
            <a:ext cx="3648324" cy="4823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azure load balancer">
            <a:extLst>
              <a:ext uri="{FF2B5EF4-FFF2-40B4-BE49-F238E27FC236}">
                <a16:creationId xmlns:a16="http://schemas.microsoft.com/office/drawing/2014/main" id="{CDAF8643-959F-46D0-8F6F-8A6C2365C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96" y="5264248"/>
            <a:ext cx="988246" cy="518829"/>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Rounded Corners 84">
            <a:extLst>
              <a:ext uri="{FF2B5EF4-FFF2-40B4-BE49-F238E27FC236}">
                <a16:creationId xmlns:a16="http://schemas.microsoft.com/office/drawing/2014/main" id="{25E16248-73BB-4A4D-80C4-E48B82F85BFF}"/>
              </a:ext>
            </a:extLst>
          </p:cNvPr>
          <p:cNvSpPr/>
          <p:nvPr/>
        </p:nvSpPr>
        <p:spPr bwMode="auto">
          <a:xfrm>
            <a:off x="1735937" y="5897219"/>
            <a:ext cx="2809568" cy="330212"/>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dirty="0">
                <a:solidFill>
                  <a:srgbClr val="000000"/>
                </a:solidFill>
                <a:cs typeface="Segoe UI" pitchFamily="34" charset="0"/>
              </a:rPr>
              <a:t>Public IP 1 -&gt; Node IP:32001</a:t>
            </a:r>
            <a:endParaRPr lang="en-US" sz="1372" dirty="0">
              <a:solidFill>
                <a:srgbClr val="000000"/>
              </a:solidFill>
              <a:cs typeface="Segoe UI" pitchFamily="34" charset="0"/>
            </a:endParaRPr>
          </a:p>
        </p:txBody>
      </p:sp>
      <p:cxnSp>
        <p:nvCxnSpPr>
          <p:cNvPr id="90" name="Straight Arrow Connector 89">
            <a:extLst>
              <a:ext uri="{FF2B5EF4-FFF2-40B4-BE49-F238E27FC236}">
                <a16:creationId xmlns:a16="http://schemas.microsoft.com/office/drawing/2014/main" id="{4538591B-EF91-4828-98C3-9EDF9AC2A762}"/>
              </a:ext>
            </a:extLst>
          </p:cNvPr>
          <p:cNvCxnSpPr>
            <a:cxnSpLocks/>
            <a:stCxn id="47" idx="3"/>
          </p:cNvCxnSpPr>
          <p:nvPr/>
        </p:nvCxnSpPr>
        <p:spPr>
          <a:xfrm flipV="1">
            <a:off x="1422898" y="5523661"/>
            <a:ext cx="3448494" cy="46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Cross 97">
            <a:extLst>
              <a:ext uri="{FF2B5EF4-FFF2-40B4-BE49-F238E27FC236}">
                <a16:creationId xmlns:a16="http://schemas.microsoft.com/office/drawing/2014/main" id="{D9B724B2-4BBA-49ED-8879-B21F636C9447}"/>
              </a:ext>
            </a:extLst>
          </p:cNvPr>
          <p:cNvSpPr/>
          <p:nvPr/>
        </p:nvSpPr>
        <p:spPr>
          <a:xfrm rot="2822358">
            <a:off x="4085985" y="5374252"/>
            <a:ext cx="413803" cy="354959"/>
          </a:xfrm>
          <a:prstGeom prst="plus">
            <a:avLst>
              <a:gd name="adj" fmla="val 307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cxnSp>
        <p:nvCxnSpPr>
          <p:cNvPr id="99" name="Straight Arrow Connector 98">
            <a:extLst>
              <a:ext uri="{FF2B5EF4-FFF2-40B4-BE49-F238E27FC236}">
                <a16:creationId xmlns:a16="http://schemas.microsoft.com/office/drawing/2014/main" id="{C6B46BF8-63A6-4EE3-B880-2E884D6D7804}"/>
              </a:ext>
            </a:extLst>
          </p:cNvPr>
          <p:cNvCxnSpPr>
            <a:cxnSpLocks/>
            <a:stCxn id="47" idx="3"/>
          </p:cNvCxnSpPr>
          <p:nvPr/>
        </p:nvCxnSpPr>
        <p:spPr>
          <a:xfrm>
            <a:off x="1422898" y="5528273"/>
            <a:ext cx="142823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36636C3-751C-4C52-8983-3F588859A1B1}"/>
              </a:ext>
            </a:extLst>
          </p:cNvPr>
          <p:cNvCxnSpPr>
            <a:cxnSpLocks/>
            <a:endCxn id="52" idx="1"/>
          </p:cNvCxnSpPr>
          <p:nvPr/>
        </p:nvCxnSpPr>
        <p:spPr>
          <a:xfrm flipV="1">
            <a:off x="3344716" y="5203239"/>
            <a:ext cx="1729482" cy="3191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947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fade">
                                      <p:cBhvr>
                                        <p:cTn id="33" dur="500"/>
                                        <p:tgtEl>
                                          <p:spTgt spid="9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fade">
                                      <p:cBhvr>
                                        <p:cTn id="39" dur="500"/>
                                        <p:tgtEl>
                                          <p:spTgt spid="4">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 presetClass="exit" presetSubtype="0" fill="hold" nodeType="withEffect">
                                  <p:stCondLst>
                                    <p:cond delay="0"/>
                                  </p:stCondLst>
                                  <p:childTnLst>
                                    <p:set>
                                      <p:cBhvr>
                                        <p:cTn id="47" dur="1" fill="hold">
                                          <p:stCondLst>
                                            <p:cond delay="0"/>
                                          </p:stCondLst>
                                        </p:cTn>
                                        <p:tgtEl>
                                          <p:spTgt spid="9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9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par>
                                <p:cTn id="55" presetID="10"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par>
                                <p:cTn id="61" presetID="10" presetClass="entr" presetSubtype="0" fill="hold"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 presetClass="exit" presetSubtype="0" fill="hold" nodeType="withEffect">
                                  <p:stCondLst>
                                    <p:cond delay="0"/>
                                  </p:stCondLst>
                                  <p:childTnLst>
                                    <p:set>
                                      <p:cBhvr>
                                        <p:cTn id="68" dur="1" fill="hold">
                                          <p:stCondLst>
                                            <p:cond delay="0"/>
                                          </p:stCondLst>
                                        </p:cTn>
                                        <p:tgtEl>
                                          <p:spTgt spid="7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9"/>
                                        </p:tgtEl>
                                        <p:attrNameLst>
                                          <p:attrName>style.visibility</p:attrName>
                                        </p:attrNameLst>
                                      </p:cBhvr>
                                      <p:to>
                                        <p:strVal val="hidden"/>
                                      </p:to>
                                    </p:set>
                                  </p:childTnLst>
                                </p:cTn>
                              </p:par>
                              <p:par>
                                <p:cTn id="71" presetID="10"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fade">
                                      <p:cBhvr>
                                        <p:cTn id="73" dur="500"/>
                                        <p:tgtEl>
                                          <p:spTgt spid="85"/>
                                        </p:tgtEl>
                                      </p:cBhvr>
                                    </p:animEffect>
                                  </p:childTnLst>
                                </p:cTn>
                              </p:par>
                              <p:par>
                                <p:cTn id="74" presetID="10" presetClass="entr" presetSubtype="0" fill="hold" nodeType="withEffect">
                                  <p:stCondLst>
                                    <p:cond delay="0"/>
                                  </p:stCondLst>
                                  <p:childTnLst>
                                    <p:set>
                                      <p:cBhvr>
                                        <p:cTn id="75" dur="1" fill="hold">
                                          <p:stCondLst>
                                            <p:cond delay="0"/>
                                          </p:stCondLst>
                                        </p:cTn>
                                        <p:tgtEl>
                                          <p:spTgt spid="1026"/>
                                        </p:tgtEl>
                                        <p:attrNameLst>
                                          <p:attrName>style.visibility</p:attrName>
                                        </p:attrNameLst>
                                      </p:cBhvr>
                                      <p:to>
                                        <p:strVal val="visible"/>
                                      </p:to>
                                    </p:set>
                                    <p:animEffect transition="in" filter="fade">
                                      <p:cBhvr>
                                        <p:cTn id="76" dur="500"/>
                                        <p:tgtEl>
                                          <p:spTgt spid="10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500"/>
                                        <p:tgtEl>
                                          <p:spTgt spid="99"/>
                                        </p:tgtEl>
                                      </p:cBhvr>
                                    </p:animEffect>
                                  </p:childTnLst>
                                </p:cTn>
                              </p:par>
                              <p:par>
                                <p:cTn id="82" presetID="10" presetClass="entr" presetSubtype="0" fill="hold" nodeType="with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fade">
                                      <p:cBhvr>
                                        <p:cTn id="8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5" grpId="0" animBg="1"/>
      <p:bldP spid="46" grpId="0" animBg="1"/>
      <p:bldP spid="47" grpId="0" animBg="1"/>
      <p:bldP spid="48" grpId="0" animBg="1"/>
      <p:bldP spid="52" grpId="0" animBg="1"/>
      <p:bldP spid="54" grpId="0" animBg="1"/>
      <p:bldP spid="85" grpId="0" animBg="1"/>
      <p:bldP spid="98" grpId="0" animBg="1"/>
      <p:bldP spid="98" grpId="1"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a:xfrm>
            <a:off x="269241" y="289957"/>
            <a:ext cx="11655840" cy="553998"/>
          </a:xfrm>
        </p:spPr>
        <p:txBody>
          <a:bodyPr/>
          <a:lstStyle/>
          <a:p>
            <a:r>
              <a:rPr lang="en-US"/>
              <a:t>How Services Work</a:t>
            </a:r>
          </a:p>
        </p:txBody>
      </p:sp>
      <p:grpSp>
        <p:nvGrpSpPr>
          <p:cNvPr id="17" name="Group 16">
            <a:extLst>
              <a:ext uri="{FF2B5EF4-FFF2-40B4-BE49-F238E27FC236}">
                <a16:creationId xmlns:a16="http://schemas.microsoft.com/office/drawing/2014/main" id="{A2251C0C-1B03-48C9-9114-3E39006B1D18}"/>
              </a:ext>
            </a:extLst>
          </p:cNvPr>
          <p:cNvGrpSpPr/>
          <p:nvPr/>
        </p:nvGrpSpPr>
        <p:grpSpPr>
          <a:xfrm>
            <a:off x="5356534" y="1204688"/>
            <a:ext cx="3143713" cy="4044959"/>
            <a:chOff x="762792" y="2661152"/>
            <a:chExt cx="3635569" cy="6388126"/>
          </a:xfrm>
        </p:grpSpPr>
        <p:sp>
          <p:nvSpPr>
            <p:cNvPr id="21" name="Freeform: Shape 20">
              <a:extLst>
                <a:ext uri="{FF2B5EF4-FFF2-40B4-BE49-F238E27FC236}">
                  <a16:creationId xmlns:a16="http://schemas.microsoft.com/office/drawing/2014/main" id="{DB99595A-AB5C-4E17-BE8F-92B4059E8B2C}"/>
                </a:ext>
              </a:extLst>
            </p:cNvPr>
            <p:cNvSpPr/>
            <p:nvPr/>
          </p:nvSpPr>
          <p:spPr>
            <a:xfrm>
              <a:off x="762792" y="2661152"/>
              <a:ext cx="3635569"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a:t>
              </a:r>
              <a:endParaRPr lang="en-US" sz="1730">
                <a:solidFill>
                  <a:schemeClr val="accent1"/>
                </a:solidFill>
              </a:endParaRPr>
            </a:p>
          </p:txBody>
        </p:sp>
        <p:sp>
          <p:nvSpPr>
            <p:cNvPr id="22" name="Rectangle 21">
              <a:extLst>
                <a:ext uri="{FF2B5EF4-FFF2-40B4-BE49-F238E27FC236}">
                  <a16:creationId xmlns:a16="http://schemas.microsoft.com/office/drawing/2014/main" id="{8747862A-5764-4A32-8612-6598EFA5D1F0}"/>
                </a:ext>
              </a:extLst>
            </p:cNvPr>
            <p:cNvSpPr/>
            <p:nvPr/>
          </p:nvSpPr>
          <p:spPr>
            <a:xfrm>
              <a:off x="762792" y="3202876"/>
              <a:ext cx="3635569" cy="5846402"/>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8" name="Rectangle: Rounded Corners 17">
            <a:extLst>
              <a:ext uri="{FF2B5EF4-FFF2-40B4-BE49-F238E27FC236}">
                <a16:creationId xmlns:a16="http://schemas.microsoft.com/office/drawing/2014/main" id="{D82F9346-A3F2-4406-91B3-57ACF9498E82}"/>
              </a:ext>
            </a:extLst>
          </p:cNvPr>
          <p:cNvSpPr/>
          <p:nvPr/>
        </p:nvSpPr>
        <p:spPr bwMode="auto">
          <a:xfrm>
            <a:off x="6063253" y="2986595"/>
            <a:ext cx="1774680" cy="46259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proxy</a:t>
            </a:r>
            <a:endParaRPr lang="en-US" sz="1568" err="1">
              <a:solidFill>
                <a:srgbClr val="000000"/>
              </a:solidFill>
              <a:cs typeface="Segoe UI" pitchFamily="34" charset="0"/>
            </a:endParaRPr>
          </a:p>
        </p:txBody>
      </p:sp>
      <p:grpSp>
        <p:nvGrpSpPr>
          <p:cNvPr id="23" name="Group 22">
            <a:extLst>
              <a:ext uri="{FF2B5EF4-FFF2-40B4-BE49-F238E27FC236}">
                <a16:creationId xmlns:a16="http://schemas.microsoft.com/office/drawing/2014/main" id="{397B5654-E3B5-42FA-A558-BB1BF07A4207}"/>
              </a:ext>
            </a:extLst>
          </p:cNvPr>
          <p:cNvGrpSpPr/>
          <p:nvPr/>
        </p:nvGrpSpPr>
        <p:grpSpPr>
          <a:xfrm>
            <a:off x="500393" y="2438818"/>
            <a:ext cx="2448493" cy="2680614"/>
            <a:chOff x="762793" y="2569028"/>
            <a:chExt cx="2576606" cy="3566901"/>
          </a:xfrm>
        </p:grpSpPr>
        <p:grpSp>
          <p:nvGrpSpPr>
            <p:cNvPr id="24" name="Group 23">
              <a:extLst>
                <a:ext uri="{FF2B5EF4-FFF2-40B4-BE49-F238E27FC236}">
                  <a16:creationId xmlns:a16="http://schemas.microsoft.com/office/drawing/2014/main" id="{44B86B3F-4FDF-458B-BA74-E6730845CFEE}"/>
                </a:ext>
              </a:extLst>
            </p:cNvPr>
            <p:cNvGrpSpPr/>
            <p:nvPr/>
          </p:nvGrpSpPr>
          <p:grpSpPr>
            <a:xfrm>
              <a:off x="762793" y="2569028"/>
              <a:ext cx="2576606" cy="3566901"/>
              <a:chOff x="762793" y="2661152"/>
              <a:chExt cx="2576606" cy="3566901"/>
            </a:xfrm>
          </p:grpSpPr>
          <p:sp>
            <p:nvSpPr>
              <p:cNvPr id="28" name="Freeform: Shape 27">
                <a:extLst>
                  <a:ext uri="{FF2B5EF4-FFF2-40B4-BE49-F238E27FC236}">
                    <a16:creationId xmlns:a16="http://schemas.microsoft.com/office/drawing/2014/main" id="{199DD1FF-0C20-4BEA-BCF1-9F0DC4443EA1}"/>
                  </a:ext>
                </a:extLst>
              </p:cNvPr>
              <p:cNvSpPr/>
              <p:nvPr/>
            </p:nvSpPr>
            <p:spPr>
              <a:xfrm>
                <a:off x="762793" y="2661152"/>
                <a:ext cx="2576606"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961"/>
                  <a:t>Master </a:t>
                </a:r>
                <a:r>
                  <a:rPr lang="tr-TR" sz="1961" err="1"/>
                  <a:t>node</a:t>
                </a:r>
                <a:endParaRPr lang="en-US" sz="1961"/>
              </a:p>
            </p:txBody>
          </p:sp>
          <p:sp>
            <p:nvSpPr>
              <p:cNvPr id="29" name="Rectangle 28">
                <a:extLst>
                  <a:ext uri="{FF2B5EF4-FFF2-40B4-BE49-F238E27FC236}">
                    <a16:creationId xmlns:a16="http://schemas.microsoft.com/office/drawing/2014/main" id="{BCA6A5FE-975B-43A3-8C12-8E4E22C62057}"/>
                  </a:ext>
                </a:extLst>
              </p:cNvPr>
              <p:cNvSpPr/>
              <p:nvPr/>
            </p:nvSpPr>
            <p:spPr>
              <a:xfrm>
                <a:off x="762793" y="3202877"/>
                <a:ext cx="2576606" cy="3025176"/>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25" name="Rectangle: Rounded Corners 24">
              <a:extLst>
                <a:ext uri="{FF2B5EF4-FFF2-40B4-BE49-F238E27FC236}">
                  <a16:creationId xmlns:a16="http://schemas.microsoft.com/office/drawing/2014/main" id="{89AB8B1F-C8E0-4BA6-A910-D74C194BE34C}"/>
                </a:ext>
              </a:extLst>
            </p:cNvPr>
            <p:cNvSpPr/>
            <p:nvPr/>
          </p:nvSpPr>
          <p:spPr bwMode="auto">
            <a:xfrm>
              <a:off x="915361" y="3441893"/>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730">
                  <a:solidFill>
                    <a:srgbClr val="000000"/>
                  </a:solidFill>
                  <a:cs typeface="Segoe UI" pitchFamily="34" charset="0"/>
                </a:rPr>
                <a:t>API Server</a:t>
              </a:r>
              <a:endParaRPr lang="en-US" sz="1730" err="1">
                <a:solidFill>
                  <a:srgbClr val="000000"/>
                </a:solidFill>
                <a:cs typeface="Segoe UI" pitchFamily="34" charset="0"/>
              </a:endParaRPr>
            </a:p>
          </p:txBody>
        </p:sp>
        <p:sp>
          <p:nvSpPr>
            <p:cNvPr id="27" name="Rectangle: Rounded Corners 26">
              <a:extLst>
                <a:ext uri="{FF2B5EF4-FFF2-40B4-BE49-F238E27FC236}">
                  <a16:creationId xmlns:a16="http://schemas.microsoft.com/office/drawing/2014/main" id="{BEA56DD2-4244-41DC-8C5E-422067B42152}"/>
                </a:ext>
              </a:extLst>
            </p:cNvPr>
            <p:cNvSpPr/>
            <p:nvPr/>
          </p:nvSpPr>
          <p:spPr bwMode="auto">
            <a:xfrm>
              <a:off x="915361" y="4623340"/>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scheduler</a:t>
              </a:r>
              <a:endParaRPr lang="en-US" sz="1568" err="1">
                <a:solidFill>
                  <a:srgbClr val="000000"/>
                </a:solidFill>
                <a:cs typeface="Segoe UI" pitchFamily="34" charset="0"/>
              </a:endParaRPr>
            </a:p>
          </p:txBody>
        </p:sp>
      </p:grpSp>
      <p:sp>
        <p:nvSpPr>
          <p:cNvPr id="30" name="Diamond 29">
            <a:extLst>
              <a:ext uri="{FF2B5EF4-FFF2-40B4-BE49-F238E27FC236}">
                <a16:creationId xmlns:a16="http://schemas.microsoft.com/office/drawing/2014/main" id="{789A5261-75D6-4352-801C-D97281B4DD22}"/>
              </a:ext>
            </a:extLst>
          </p:cNvPr>
          <p:cNvSpPr/>
          <p:nvPr/>
        </p:nvSpPr>
        <p:spPr>
          <a:xfrm>
            <a:off x="777282" y="1057101"/>
            <a:ext cx="1869851" cy="885418"/>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r>
              <a:rPr lang="en-US" sz="1372" dirty="0" err="1">
                <a:solidFill>
                  <a:srgbClr val="000000"/>
                </a:solidFill>
                <a:cs typeface="Segoe UI" pitchFamily="34" charset="0"/>
              </a:rPr>
              <a:t>kubectl</a:t>
            </a:r>
            <a:endParaRPr lang="en-US" sz="1372" dirty="0">
              <a:solidFill>
                <a:srgbClr val="000000"/>
              </a:solidFill>
              <a:cs typeface="Segoe UI" pitchFamily="34" charset="0"/>
            </a:endParaRPr>
          </a:p>
        </p:txBody>
      </p:sp>
      <p:grpSp>
        <p:nvGrpSpPr>
          <p:cNvPr id="31" name="Group 30">
            <a:extLst>
              <a:ext uri="{FF2B5EF4-FFF2-40B4-BE49-F238E27FC236}">
                <a16:creationId xmlns:a16="http://schemas.microsoft.com/office/drawing/2014/main" id="{C2A15C46-8DCD-49E7-B682-424B6394C380}"/>
              </a:ext>
            </a:extLst>
          </p:cNvPr>
          <p:cNvGrpSpPr/>
          <p:nvPr/>
        </p:nvGrpSpPr>
        <p:grpSpPr>
          <a:xfrm>
            <a:off x="1168001" y="4842629"/>
            <a:ext cx="1549733" cy="1372434"/>
            <a:chOff x="3693972" y="5327270"/>
            <a:chExt cx="1580808" cy="1399954"/>
          </a:xfrm>
        </p:grpSpPr>
        <p:sp>
          <p:nvSpPr>
            <p:cNvPr id="32" name="Cylinder 31">
              <a:extLst>
                <a:ext uri="{FF2B5EF4-FFF2-40B4-BE49-F238E27FC236}">
                  <a16:creationId xmlns:a16="http://schemas.microsoft.com/office/drawing/2014/main" id="{0ECA23D6-3206-4562-BCF0-E16E577A6203}"/>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Cylinder 32">
              <a:extLst>
                <a:ext uri="{FF2B5EF4-FFF2-40B4-BE49-F238E27FC236}">
                  <a16:creationId xmlns:a16="http://schemas.microsoft.com/office/drawing/2014/main" id="{FD6CAA7E-342D-49DE-994B-4024792E22B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Cylinder 33">
              <a:extLst>
                <a:ext uri="{FF2B5EF4-FFF2-40B4-BE49-F238E27FC236}">
                  <a16:creationId xmlns:a16="http://schemas.microsoft.com/office/drawing/2014/main" id="{3220097F-8165-49EE-9807-E73670D7D3A1}"/>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961">
                  <a:solidFill>
                    <a:srgbClr val="000000"/>
                  </a:solidFill>
                  <a:ea typeface="Segoe UI" pitchFamily="34" charset="0"/>
                  <a:cs typeface="Segoe UI" pitchFamily="34" charset="0"/>
                </a:rPr>
                <a:t>etcd</a:t>
              </a:r>
              <a:endParaRPr lang="en-US" sz="1961" err="1">
                <a:solidFill>
                  <a:srgbClr val="000000"/>
                </a:solidFill>
                <a:ea typeface="Segoe UI" pitchFamily="34" charset="0"/>
                <a:cs typeface="Segoe UI" pitchFamily="34" charset="0"/>
              </a:endParaRPr>
            </a:p>
          </p:txBody>
        </p:sp>
      </p:grpSp>
      <p:sp>
        <p:nvSpPr>
          <p:cNvPr id="19" name="Rectangle: Rounded Corners 18">
            <a:extLst>
              <a:ext uri="{FF2B5EF4-FFF2-40B4-BE49-F238E27FC236}">
                <a16:creationId xmlns:a16="http://schemas.microsoft.com/office/drawing/2014/main" id="{4F7776CF-CFFD-4C36-B946-D5AD636B6027}"/>
              </a:ext>
            </a:extLst>
          </p:cNvPr>
          <p:cNvSpPr/>
          <p:nvPr/>
        </p:nvSpPr>
        <p:spPr bwMode="auto">
          <a:xfrm>
            <a:off x="5870487" y="1812554"/>
            <a:ext cx="2160211" cy="91199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nvGrpSpPr>
          <p:cNvPr id="53" name="Group 52">
            <a:extLst>
              <a:ext uri="{FF2B5EF4-FFF2-40B4-BE49-F238E27FC236}">
                <a16:creationId xmlns:a16="http://schemas.microsoft.com/office/drawing/2014/main" id="{97FF15E3-8ED4-43B2-B3B6-B43626BF95D4}"/>
              </a:ext>
            </a:extLst>
          </p:cNvPr>
          <p:cNvGrpSpPr/>
          <p:nvPr/>
        </p:nvGrpSpPr>
        <p:grpSpPr>
          <a:xfrm>
            <a:off x="6044645" y="1902454"/>
            <a:ext cx="1765724" cy="666574"/>
            <a:chOff x="5359397" y="2128204"/>
            <a:chExt cx="1801130" cy="679940"/>
          </a:xfrm>
        </p:grpSpPr>
        <p:sp>
          <p:nvSpPr>
            <p:cNvPr id="13" name="Rectangle: Rounded Corners 12">
              <a:extLst>
                <a:ext uri="{FF2B5EF4-FFF2-40B4-BE49-F238E27FC236}">
                  <a16:creationId xmlns:a16="http://schemas.microsoft.com/office/drawing/2014/main" id="{4B3F44DB-0B44-46D1-B898-6BCCF17C56F1}"/>
                </a:ext>
              </a:extLst>
            </p:cNvPr>
            <p:cNvSpPr/>
            <p:nvPr/>
          </p:nvSpPr>
          <p:spPr bwMode="auto">
            <a:xfrm>
              <a:off x="5359397" y="2219184"/>
              <a:ext cx="1801130" cy="58896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a:solidFill>
                    <a:srgbClr val="000000"/>
                  </a:solidFill>
                  <a:cs typeface="Segoe UI" pitchFamily="34" charset="0"/>
                </a:rPr>
                <a:t>Pod1</a:t>
              </a:r>
              <a:endParaRPr lang="en-US" sz="1372" err="1">
                <a:solidFill>
                  <a:srgbClr val="000000"/>
                </a:solidFill>
                <a:cs typeface="Segoe UI" pitchFamily="34" charset="0"/>
              </a:endParaRPr>
            </a:p>
          </p:txBody>
        </p:sp>
        <p:sp>
          <p:nvSpPr>
            <p:cNvPr id="51" name="Rectangle: Rounded Corners 50">
              <a:extLst>
                <a:ext uri="{FF2B5EF4-FFF2-40B4-BE49-F238E27FC236}">
                  <a16:creationId xmlns:a16="http://schemas.microsoft.com/office/drawing/2014/main" id="{80C4FB76-5508-448A-B944-CC9C43503997}"/>
                </a:ext>
              </a:extLst>
            </p:cNvPr>
            <p:cNvSpPr/>
            <p:nvPr/>
          </p:nvSpPr>
          <p:spPr bwMode="auto">
            <a:xfrm>
              <a:off x="6123624" y="2128204"/>
              <a:ext cx="852486" cy="25123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52" name="Rectangle: Rounded Corners 51">
              <a:extLst>
                <a:ext uri="{FF2B5EF4-FFF2-40B4-BE49-F238E27FC236}">
                  <a16:creationId xmlns:a16="http://schemas.microsoft.com/office/drawing/2014/main" id="{616A359F-A93F-46EF-8761-765B5FA0A7AF}"/>
                </a:ext>
              </a:extLst>
            </p:cNvPr>
            <p:cNvSpPr/>
            <p:nvPr/>
          </p:nvSpPr>
          <p:spPr bwMode="auto">
            <a:xfrm>
              <a:off x="6123623" y="2507298"/>
              <a:ext cx="852485" cy="243889"/>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grpSp>
      <p:grpSp>
        <p:nvGrpSpPr>
          <p:cNvPr id="59" name="Group 58">
            <a:extLst>
              <a:ext uri="{FF2B5EF4-FFF2-40B4-BE49-F238E27FC236}">
                <a16:creationId xmlns:a16="http://schemas.microsoft.com/office/drawing/2014/main" id="{C077FF6D-C184-416C-9EE9-CFC9234EEBDE}"/>
              </a:ext>
            </a:extLst>
          </p:cNvPr>
          <p:cNvGrpSpPr/>
          <p:nvPr/>
        </p:nvGrpSpPr>
        <p:grpSpPr>
          <a:xfrm>
            <a:off x="8779048" y="1189494"/>
            <a:ext cx="3143713" cy="4044959"/>
            <a:chOff x="762792" y="2661152"/>
            <a:chExt cx="3635569" cy="6388126"/>
          </a:xfrm>
        </p:grpSpPr>
        <p:sp>
          <p:nvSpPr>
            <p:cNvPr id="60" name="Freeform: Shape 59">
              <a:extLst>
                <a:ext uri="{FF2B5EF4-FFF2-40B4-BE49-F238E27FC236}">
                  <a16:creationId xmlns:a16="http://schemas.microsoft.com/office/drawing/2014/main" id="{1375C25A-0406-4AB3-954B-85B6F4AD9510}"/>
                </a:ext>
              </a:extLst>
            </p:cNvPr>
            <p:cNvSpPr/>
            <p:nvPr/>
          </p:nvSpPr>
          <p:spPr>
            <a:xfrm>
              <a:off x="762792" y="2661152"/>
              <a:ext cx="3635569"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2</a:t>
              </a:r>
              <a:endParaRPr lang="en-US" sz="1730">
                <a:solidFill>
                  <a:schemeClr val="accent1"/>
                </a:solidFill>
              </a:endParaRPr>
            </a:p>
          </p:txBody>
        </p:sp>
        <p:sp>
          <p:nvSpPr>
            <p:cNvPr id="61" name="Rectangle 60">
              <a:extLst>
                <a:ext uri="{FF2B5EF4-FFF2-40B4-BE49-F238E27FC236}">
                  <a16:creationId xmlns:a16="http://schemas.microsoft.com/office/drawing/2014/main" id="{C78D717B-71DE-49AF-BC0F-43C53DC57A4E}"/>
                </a:ext>
              </a:extLst>
            </p:cNvPr>
            <p:cNvSpPr/>
            <p:nvPr/>
          </p:nvSpPr>
          <p:spPr>
            <a:xfrm>
              <a:off x="762792" y="3202876"/>
              <a:ext cx="3635569" cy="5846402"/>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2" name="Rectangle: Rounded Corners 61">
            <a:extLst>
              <a:ext uri="{FF2B5EF4-FFF2-40B4-BE49-F238E27FC236}">
                <a16:creationId xmlns:a16="http://schemas.microsoft.com/office/drawing/2014/main" id="{B7ACC2E4-96AA-4CF3-AE73-64C64BE83C85}"/>
              </a:ext>
            </a:extLst>
          </p:cNvPr>
          <p:cNvSpPr/>
          <p:nvPr/>
        </p:nvSpPr>
        <p:spPr bwMode="auto">
          <a:xfrm>
            <a:off x="9485766" y="2971401"/>
            <a:ext cx="1774680" cy="46259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proxy</a:t>
            </a:r>
            <a:endParaRPr lang="en-US" sz="1568" err="1">
              <a:solidFill>
                <a:srgbClr val="000000"/>
              </a:solidFill>
              <a:cs typeface="Segoe UI" pitchFamily="34" charset="0"/>
            </a:endParaRPr>
          </a:p>
        </p:txBody>
      </p:sp>
      <p:sp>
        <p:nvSpPr>
          <p:cNvPr id="65" name="Rectangle: Rounded Corners 64">
            <a:extLst>
              <a:ext uri="{FF2B5EF4-FFF2-40B4-BE49-F238E27FC236}">
                <a16:creationId xmlns:a16="http://schemas.microsoft.com/office/drawing/2014/main" id="{9B02A864-2B13-4CFE-8669-0D791232A80D}"/>
              </a:ext>
            </a:extLst>
          </p:cNvPr>
          <p:cNvSpPr/>
          <p:nvPr/>
        </p:nvSpPr>
        <p:spPr bwMode="auto">
          <a:xfrm>
            <a:off x="9293001" y="1797361"/>
            <a:ext cx="2160211" cy="91199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cxnSp>
        <p:nvCxnSpPr>
          <p:cNvPr id="85" name="Straight Arrow Connector 84">
            <a:extLst>
              <a:ext uri="{FF2B5EF4-FFF2-40B4-BE49-F238E27FC236}">
                <a16:creationId xmlns:a16="http://schemas.microsoft.com/office/drawing/2014/main" id="{4AEA089C-B648-4913-ACEE-A35737CAA43C}"/>
              </a:ext>
            </a:extLst>
          </p:cNvPr>
          <p:cNvCxnSpPr>
            <a:cxnSpLocks/>
            <a:stCxn id="30" idx="2"/>
          </p:cNvCxnSpPr>
          <p:nvPr/>
        </p:nvCxnSpPr>
        <p:spPr>
          <a:xfrm>
            <a:off x="1712207" y="1942520"/>
            <a:ext cx="0" cy="4962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EFF4820-9AAF-4358-8928-2506963395FB}"/>
              </a:ext>
            </a:extLst>
          </p:cNvPr>
          <p:cNvSpPr txBox="1"/>
          <p:nvPr/>
        </p:nvSpPr>
        <p:spPr>
          <a:xfrm>
            <a:off x="1724640" y="1835127"/>
            <a:ext cx="1797379" cy="506901"/>
          </a:xfrm>
          <a:prstGeom prst="rect">
            <a:avLst/>
          </a:prstGeom>
          <a:noFill/>
        </p:spPr>
        <p:txBody>
          <a:bodyPr wrap="square" lIns="179285" tIns="143428" rIns="179285" bIns="143428" rtlCol="0">
            <a:spAutoFit/>
          </a:bodyPr>
          <a:lstStyle/>
          <a:p>
            <a:pPr>
              <a:lnSpc>
                <a:spcPct val="90000"/>
              </a:lnSpc>
              <a:spcAft>
                <a:spcPts val="588"/>
              </a:spcAft>
            </a:pPr>
            <a:r>
              <a:rPr lang="tr-TR" sz="1568" err="1">
                <a:solidFill>
                  <a:srgbClr val="000000"/>
                </a:solidFill>
              </a:rPr>
              <a:t>Create</a:t>
            </a:r>
            <a:r>
              <a:rPr lang="tr-TR" sz="1568">
                <a:solidFill>
                  <a:srgbClr val="000000"/>
                </a:solidFill>
              </a:rPr>
              <a:t> a </a:t>
            </a:r>
            <a:r>
              <a:rPr lang="tr-TR" sz="1568" err="1">
                <a:solidFill>
                  <a:srgbClr val="000000"/>
                </a:solidFill>
              </a:rPr>
              <a:t>pod</a:t>
            </a:r>
            <a:endParaRPr lang="en-US" sz="1568" err="1">
              <a:solidFill>
                <a:srgbClr val="000000"/>
              </a:solidFill>
            </a:endParaRPr>
          </a:p>
        </p:txBody>
      </p:sp>
    </p:spTree>
    <p:extLst>
      <p:ext uri="{BB962C8B-B14F-4D97-AF65-F5344CB8AC3E}">
        <p14:creationId xmlns:p14="http://schemas.microsoft.com/office/powerpoint/2010/main" val="2244725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a:xfrm>
            <a:off x="269241" y="289957"/>
            <a:ext cx="11655840" cy="553998"/>
          </a:xfrm>
        </p:spPr>
        <p:txBody>
          <a:bodyPr/>
          <a:lstStyle/>
          <a:p>
            <a:r>
              <a:rPr lang="en-US"/>
              <a:t>How Services Work</a:t>
            </a:r>
          </a:p>
        </p:txBody>
      </p:sp>
      <p:grpSp>
        <p:nvGrpSpPr>
          <p:cNvPr id="17" name="Group 16">
            <a:extLst>
              <a:ext uri="{FF2B5EF4-FFF2-40B4-BE49-F238E27FC236}">
                <a16:creationId xmlns:a16="http://schemas.microsoft.com/office/drawing/2014/main" id="{A2251C0C-1B03-48C9-9114-3E39006B1D18}"/>
              </a:ext>
            </a:extLst>
          </p:cNvPr>
          <p:cNvGrpSpPr/>
          <p:nvPr/>
        </p:nvGrpSpPr>
        <p:grpSpPr>
          <a:xfrm>
            <a:off x="5356534" y="1204688"/>
            <a:ext cx="3143713" cy="4044959"/>
            <a:chOff x="762792" y="2661152"/>
            <a:chExt cx="3635569" cy="6388126"/>
          </a:xfrm>
        </p:grpSpPr>
        <p:sp>
          <p:nvSpPr>
            <p:cNvPr id="21" name="Freeform: Shape 20">
              <a:extLst>
                <a:ext uri="{FF2B5EF4-FFF2-40B4-BE49-F238E27FC236}">
                  <a16:creationId xmlns:a16="http://schemas.microsoft.com/office/drawing/2014/main" id="{DB99595A-AB5C-4E17-BE8F-92B4059E8B2C}"/>
                </a:ext>
              </a:extLst>
            </p:cNvPr>
            <p:cNvSpPr/>
            <p:nvPr/>
          </p:nvSpPr>
          <p:spPr>
            <a:xfrm>
              <a:off x="762792" y="2661152"/>
              <a:ext cx="3635569"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a:t>
              </a:r>
              <a:endParaRPr lang="en-US" sz="1730">
                <a:solidFill>
                  <a:schemeClr val="accent1"/>
                </a:solidFill>
              </a:endParaRPr>
            </a:p>
          </p:txBody>
        </p:sp>
        <p:sp>
          <p:nvSpPr>
            <p:cNvPr id="22" name="Rectangle 21">
              <a:extLst>
                <a:ext uri="{FF2B5EF4-FFF2-40B4-BE49-F238E27FC236}">
                  <a16:creationId xmlns:a16="http://schemas.microsoft.com/office/drawing/2014/main" id="{8747862A-5764-4A32-8612-6598EFA5D1F0}"/>
                </a:ext>
              </a:extLst>
            </p:cNvPr>
            <p:cNvSpPr/>
            <p:nvPr/>
          </p:nvSpPr>
          <p:spPr>
            <a:xfrm>
              <a:off x="762792" y="3202876"/>
              <a:ext cx="3635569" cy="5846402"/>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8" name="Rectangle: Rounded Corners 17">
            <a:extLst>
              <a:ext uri="{FF2B5EF4-FFF2-40B4-BE49-F238E27FC236}">
                <a16:creationId xmlns:a16="http://schemas.microsoft.com/office/drawing/2014/main" id="{D82F9346-A3F2-4406-91B3-57ACF9498E82}"/>
              </a:ext>
            </a:extLst>
          </p:cNvPr>
          <p:cNvSpPr/>
          <p:nvPr/>
        </p:nvSpPr>
        <p:spPr bwMode="auto">
          <a:xfrm>
            <a:off x="6063253" y="2986595"/>
            <a:ext cx="1774680" cy="46259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proxy</a:t>
            </a:r>
            <a:endParaRPr lang="en-US" sz="1568" err="1">
              <a:solidFill>
                <a:srgbClr val="000000"/>
              </a:solidFill>
              <a:cs typeface="Segoe UI" pitchFamily="34" charset="0"/>
            </a:endParaRPr>
          </a:p>
        </p:txBody>
      </p:sp>
      <p:sp>
        <p:nvSpPr>
          <p:cNvPr id="47" name="Rectangle: Rounded Corners 46">
            <a:extLst>
              <a:ext uri="{FF2B5EF4-FFF2-40B4-BE49-F238E27FC236}">
                <a16:creationId xmlns:a16="http://schemas.microsoft.com/office/drawing/2014/main" id="{6B70ECFE-75BB-4857-A653-8BBB3AD51EB8}"/>
              </a:ext>
            </a:extLst>
          </p:cNvPr>
          <p:cNvSpPr/>
          <p:nvPr/>
        </p:nvSpPr>
        <p:spPr bwMode="auto">
          <a:xfrm>
            <a:off x="5565129" y="3773626"/>
            <a:ext cx="2779312" cy="1257579"/>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err="1">
                <a:solidFill>
                  <a:srgbClr val="000000"/>
                </a:solidFill>
                <a:cs typeface="Segoe UI" pitchFamily="34" charset="0"/>
              </a:rPr>
              <a:t>iptable</a:t>
            </a:r>
            <a:r>
              <a:rPr lang="tr-TR" sz="1372">
                <a:solidFill>
                  <a:srgbClr val="000000"/>
                </a:solidFill>
                <a:cs typeface="Segoe UI" pitchFamily="34" charset="0"/>
              </a:rPr>
              <a:t> </a:t>
            </a:r>
            <a:r>
              <a:rPr lang="tr-TR" sz="1372" err="1">
                <a:solidFill>
                  <a:srgbClr val="000000"/>
                </a:solidFill>
                <a:cs typeface="Segoe UI" pitchFamily="34" charset="0"/>
              </a:rPr>
              <a:t>rules</a:t>
            </a:r>
            <a:endParaRPr lang="en-US" sz="1372" err="1">
              <a:solidFill>
                <a:srgbClr val="000000"/>
              </a:solidFill>
              <a:cs typeface="Segoe UI" pitchFamily="34" charset="0"/>
            </a:endParaRPr>
          </a:p>
        </p:txBody>
      </p:sp>
      <p:grpSp>
        <p:nvGrpSpPr>
          <p:cNvPr id="23" name="Group 22">
            <a:extLst>
              <a:ext uri="{FF2B5EF4-FFF2-40B4-BE49-F238E27FC236}">
                <a16:creationId xmlns:a16="http://schemas.microsoft.com/office/drawing/2014/main" id="{397B5654-E3B5-42FA-A558-BB1BF07A4207}"/>
              </a:ext>
            </a:extLst>
          </p:cNvPr>
          <p:cNvGrpSpPr/>
          <p:nvPr/>
        </p:nvGrpSpPr>
        <p:grpSpPr>
          <a:xfrm>
            <a:off x="500393" y="2438818"/>
            <a:ext cx="2448493" cy="2680614"/>
            <a:chOff x="762793" y="2569028"/>
            <a:chExt cx="2576606" cy="3566901"/>
          </a:xfrm>
        </p:grpSpPr>
        <p:grpSp>
          <p:nvGrpSpPr>
            <p:cNvPr id="24" name="Group 23">
              <a:extLst>
                <a:ext uri="{FF2B5EF4-FFF2-40B4-BE49-F238E27FC236}">
                  <a16:creationId xmlns:a16="http://schemas.microsoft.com/office/drawing/2014/main" id="{44B86B3F-4FDF-458B-BA74-E6730845CFEE}"/>
                </a:ext>
              </a:extLst>
            </p:cNvPr>
            <p:cNvGrpSpPr/>
            <p:nvPr/>
          </p:nvGrpSpPr>
          <p:grpSpPr>
            <a:xfrm>
              <a:off x="762793" y="2569028"/>
              <a:ext cx="2576606" cy="3566901"/>
              <a:chOff x="762793" y="2661152"/>
              <a:chExt cx="2576606" cy="3566901"/>
            </a:xfrm>
          </p:grpSpPr>
          <p:sp>
            <p:nvSpPr>
              <p:cNvPr id="28" name="Freeform: Shape 27">
                <a:extLst>
                  <a:ext uri="{FF2B5EF4-FFF2-40B4-BE49-F238E27FC236}">
                    <a16:creationId xmlns:a16="http://schemas.microsoft.com/office/drawing/2014/main" id="{199DD1FF-0C20-4BEA-BCF1-9F0DC4443EA1}"/>
                  </a:ext>
                </a:extLst>
              </p:cNvPr>
              <p:cNvSpPr/>
              <p:nvPr/>
            </p:nvSpPr>
            <p:spPr>
              <a:xfrm>
                <a:off x="762793" y="2661152"/>
                <a:ext cx="2576606"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961"/>
                  <a:t>Master </a:t>
                </a:r>
                <a:r>
                  <a:rPr lang="tr-TR" sz="1961" err="1"/>
                  <a:t>node</a:t>
                </a:r>
                <a:endParaRPr lang="en-US" sz="1961"/>
              </a:p>
            </p:txBody>
          </p:sp>
          <p:sp>
            <p:nvSpPr>
              <p:cNvPr id="29" name="Rectangle 28">
                <a:extLst>
                  <a:ext uri="{FF2B5EF4-FFF2-40B4-BE49-F238E27FC236}">
                    <a16:creationId xmlns:a16="http://schemas.microsoft.com/office/drawing/2014/main" id="{BCA6A5FE-975B-43A3-8C12-8E4E22C62057}"/>
                  </a:ext>
                </a:extLst>
              </p:cNvPr>
              <p:cNvSpPr/>
              <p:nvPr/>
            </p:nvSpPr>
            <p:spPr>
              <a:xfrm>
                <a:off x="762793" y="3202877"/>
                <a:ext cx="2576606" cy="3025176"/>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25" name="Rectangle: Rounded Corners 24">
              <a:extLst>
                <a:ext uri="{FF2B5EF4-FFF2-40B4-BE49-F238E27FC236}">
                  <a16:creationId xmlns:a16="http://schemas.microsoft.com/office/drawing/2014/main" id="{89AB8B1F-C8E0-4BA6-A910-D74C194BE34C}"/>
                </a:ext>
              </a:extLst>
            </p:cNvPr>
            <p:cNvSpPr/>
            <p:nvPr/>
          </p:nvSpPr>
          <p:spPr bwMode="auto">
            <a:xfrm>
              <a:off x="915361" y="3441893"/>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730">
                  <a:solidFill>
                    <a:srgbClr val="000000"/>
                  </a:solidFill>
                  <a:cs typeface="Segoe UI" pitchFamily="34" charset="0"/>
                </a:rPr>
                <a:t>API Server</a:t>
              </a:r>
              <a:endParaRPr lang="en-US" sz="1730" err="1">
                <a:solidFill>
                  <a:srgbClr val="000000"/>
                </a:solidFill>
                <a:cs typeface="Segoe UI" pitchFamily="34" charset="0"/>
              </a:endParaRPr>
            </a:p>
          </p:txBody>
        </p:sp>
        <p:sp>
          <p:nvSpPr>
            <p:cNvPr id="27" name="Rectangle: Rounded Corners 26">
              <a:extLst>
                <a:ext uri="{FF2B5EF4-FFF2-40B4-BE49-F238E27FC236}">
                  <a16:creationId xmlns:a16="http://schemas.microsoft.com/office/drawing/2014/main" id="{BEA56DD2-4244-41DC-8C5E-422067B42152}"/>
                </a:ext>
              </a:extLst>
            </p:cNvPr>
            <p:cNvSpPr/>
            <p:nvPr/>
          </p:nvSpPr>
          <p:spPr bwMode="auto">
            <a:xfrm>
              <a:off x="915361" y="4623340"/>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scheduler</a:t>
              </a:r>
              <a:endParaRPr lang="en-US" sz="1568" err="1">
                <a:solidFill>
                  <a:srgbClr val="000000"/>
                </a:solidFill>
                <a:cs typeface="Segoe UI" pitchFamily="34" charset="0"/>
              </a:endParaRPr>
            </a:p>
          </p:txBody>
        </p:sp>
      </p:grpSp>
      <p:sp>
        <p:nvSpPr>
          <p:cNvPr id="30" name="Diamond 29">
            <a:extLst>
              <a:ext uri="{FF2B5EF4-FFF2-40B4-BE49-F238E27FC236}">
                <a16:creationId xmlns:a16="http://schemas.microsoft.com/office/drawing/2014/main" id="{789A5261-75D6-4352-801C-D97281B4DD22}"/>
              </a:ext>
            </a:extLst>
          </p:cNvPr>
          <p:cNvSpPr/>
          <p:nvPr/>
        </p:nvSpPr>
        <p:spPr>
          <a:xfrm>
            <a:off x="777282" y="1057101"/>
            <a:ext cx="1869851" cy="885418"/>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r>
              <a:rPr lang="en-US" sz="1372" dirty="0" err="1">
                <a:solidFill>
                  <a:srgbClr val="000000"/>
                </a:solidFill>
                <a:cs typeface="Segoe UI" pitchFamily="34" charset="0"/>
              </a:rPr>
              <a:t>kubectl</a:t>
            </a:r>
            <a:endParaRPr lang="en-US" sz="1372" dirty="0">
              <a:solidFill>
                <a:srgbClr val="000000"/>
              </a:solidFill>
              <a:cs typeface="Segoe UI" pitchFamily="34" charset="0"/>
            </a:endParaRPr>
          </a:p>
        </p:txBody>
      </p:sp>
      <p:grpSp>
        <p:nvGrpSpPr>
          <p:cNvPr id="31" name="Group 30">
            <a:extLst>
              <a:ext uri="{FF2B5EF4-FFF2-40B4-BE49-F238E27FC236}">
                <a16:creationId xmlns:a16="http://schemas.microsoft.com/office/drawing/2014/main" id="{C2A15C46-8DCD-49E7-B682-424B6394C380}"/>
              </a:ext>
            </a:extLst>
          </p:cNvPr>
          <p:cNvGrpSpPr/>
          <p:nvPr/>
        </p:nvGrpSpPr>
        <p:grpSpPr>
          <a:xfrm>
            <a:off x="1168001" y="4842629"/>
            <a:ext cx="1549733" cy="1372434"/>
            <a:chOff x="3693972" y="5327270"/>
            <a:chExt cx="1580808" cy="1399954"/>
          </a:xfrm>
        </p:grpSpPr>
        <p:sp>
          <p:nvSpPr>
            <p:cNvPr id="32" name="Cylinder 31">
              <a:extLst>
                <a:ext uri="{FF2B5EF4-FFF2-40B4-BE49-F238E27FC236}">
                  <a16:creationId xmlns:a16="http://schemas.microsoft.com/office/drawing/2014/main" id="{0ECA23D6-3206-4562-BCF0-E16E577A6203}"/>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Cylinder 32">
              <a:extLst>
                <a:ext uri="{FF2B5EF4-FFF2-40B4-BE49-F238E27FC236}">
                  <a16:creationId xmlns:a16="http://schemas.microsoft.com/office/drawing/2014/main" id="{FD6CAA7E-342D-49DE-994B-4024792E22B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Cylinder 33">
              <a:extLst>
                <a:ext uri="{FF2B5EF4-FFF2-40B4-BE49-F238E27FC236}">
                  <a16:creationId xmlns:a16="http://schemas.microsoft.com/office/drawing/2014/main" id="{3220097F-8165-49EE-9807-E73670D7D3A1}"/>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961">
                  <a:solidFill>
                    <a:srgbClr val="000000"/>
                  </a:solidFill>
                  <a:ea typeface="Segoe UI" pitchFamily="34" charset="0"/>
                  <a:cs typeface="Segoe UI" pitchFamily="34" charset="0"/>
                </a:rPr>
                <a:t>etcd</a:t>
              </a:r>
              <a:endParaRPr lang="en-US" sz="1961" err="1">
                <a:solidFill>
                  <a:srgbClr val="000000"/>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4D1010A1-57B4-4884-AACF-78D72424B1C0}"/>
              </a:ext>
            </a:extLst>
          </p:cNvPr>
          <p:cNvGrpSpPr/>
          <p:nvPr/>
        </p:nvGrpSpPr>
        <p:grpSpPr>
          <a:xfrm>
            <a:off x="5870487" y="1812554"/>
            <a:ext cx="2160211" cy="911993"/>
            <a:chOff x="5181747" y="2036501"/>
            <a:chExt cx="2203528" cy="930280"/>
          </a:xfrm>
        </p:grpSpPr>
        <p:sp>
          <p:nvSpPr>
            <p:cNvPr id="19" name="Rectangle: Rounded Corners 18">
              <a:extLst>
                <a:ext uri="{FF2B5EF4-FFF2-40B4-BE49-F238E27FC236}">
                  <a16:creationId xmlns:a16="http://schemas.microsoft.com/office/drawing/2014/main" id="{4F7776CF-CFFD-4C36-B946-D5AD636B6027}"/>
                </a:ext>
              </a:extLst>
            </p:cNvPr>
            <p:cNvSpPr/>
            <p:nvPr/>
          </p:nvSpPr>
          <p:spPr bwMode="auto">
            <a:xfrm>
              <a:off x="5181747" y="2036501"/>
              <a:ext cx="2203528" cy="93028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nvGrpSpPr>
            <p:cNvPr id="53" name="Group 52">
              <a:extLst>
                <a:ext uri="{FF2B5EF4-FFF2-40B4-BE49-F238E27FC236}">
                  <a16:creationId xmlns:a16="http://schemas.microsoft.com/office/drawing/2014/main" id="{97FF15E3-8ED4-43B2-B3B6-B43626BF95D4}"/>
                </a:ext>
              </a:extLst>
            </p:cNvPr>
            <p:cNvGrpSpPr/>
            <p:nvPr/>
          </p:nvGrpSpPr>
          <p:grpSpPr>
            <a:xfrm>
              <a:off x="5359397" y="2128204"/>
              <a:ext cx="1801130" cy="679940"/>
              <a:chOff x="5359397" y="2128204"/>
              <a:chExt cx="1801130" cy="679940"/>
            </a:xfrm>
          </p:grpSpPr>
          <p:sp>
            <p:nvSpPr>
              <p:cNvPr id="13" name="Rectangle: Rounded Corners 12">
                <a:extLst>
                  <a:ext uri="{FF2B5EF4-FFF2-40B4-BE49-F238E27FC236}">
                    <a16:creationId xmlns:a16="http://schemas.microsoft.com/office/drawing/2014/main" id="{4B3F44DB-0B44-46D1-B898-6BCCF17C56F1}"/>
                  </a:ext>
                </a:extLst>
              </p:cNvPr>
              <p:cNvSpPr/>
              <p:nvPr/>
            </p:nvSpPr>
            <p:spPr bwMode="auto">
              <a:xfrm>
                <a:off x="5359397" y="2219184"/>
                <a:ext cx="1801130" cy="58896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a:solidFill>
                      <a:srgbClr val="000000"/>
                    </a:solidFill>
                    <a:cs typeface="Segoe UI" pitchFamily="34" charset="0"/>
                  </a:rPr>
                  <a:t>Pod1</a:t>
                </a:r>
                <a:endParaRPr lang="en-US" sz="1372" err="1">
                  <a:solidFill>
                    <a:srgbClr val="000000"/>
                  </a:solidFill>
                  <a:cs typeface="Segoe UI" pitchFamily="34" charset="0"/>
                </a:endParaRPr>
              </a:p>
            </p:txBody>
          </p:sp>
          <p:sp>
            <p:nvSpPr>
              <p:cNvPr id="51" name="Rectangle: Rounded Corners 50">
                <a:extLst>
                  <a:ext uri="{FF2B5EF4-FFF2-40B4-BE49-F238E27FC236}">
                    <a16:creationId xmlns:a16="http://schemas.microsoft.com/office/drawing/2014/main" id="{80C4FB76-5508-448A-B944-CC9C43503997}"/>
                  </a:ext>
                </a:extLst>
              </p:cNvPr>
              <p:cNvSpPr/>
              <p:nvPr/>
            </p:nvSpPr>
            <p:spPr bwMode="auto">
              <a:xfrm>
                <a:off x="6123624" y="2128204"/>
                <a:ext cx="852486" cy="25123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52" name="Rectangle: Rounded Corners 51">
                <a:extLst>
                  <a:ext uri="{FF2B5EF4-FFF2-40B4-BE49-F238E27FC236}">
                    <a16:creationId xmlns:a16="http://schemas.microsoft.com/office/drawing/2014/main" id="{616A359F-A93F-46EF-8761-765B5FA0A7AF}"/>
                  </a:ext>
                </a:extLst>
              </p:cNvPr>
              <p:cNvSpPr/>
              <p:nvPr/>
            </p:nvSpPr>
            <p:spPr bwMode="auto">
              <a:xfrm>
                <a:off x="6123623" y="2507298"/>
                <a:ext cx="852485" cy="243889"/>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grpSp>
      </p:grpSp>
      <p:sp>
        <p:nvSpPr>
          <p:cNvPr id="55" name="TextBox 54">
            <a:extLst>
              <a:ext uri="{FF2B5EF4-FFF2-40B4-BE49-F238E27FC236}">
                <a16:creationId xmlns:a16="http://schemas.microsoft.com/office/drawing/2014/main" id="{2169CEA3-D321-4247-9CD4-DD5185729B45}"/>
              </a:ext>
            </a:extLst>
          </p:cNvPr>
          <p:cNvSpPr txBox="1"/>
          <p:nvPr/>
        </p:nvSpPr>
        <p:spPr>
          <a:xfrm>
            <a:off x="5632757" y="4052033"/>
            <a:ext cx="2622043" cy="479745"/>
          </a:xfrm>
          <a:prstGeom prst="rect">
            <a:avLst/>
          </a:prstGeom>
          <a:noFill/>
        </p:spPr>
        <p:txBody>
          <a:bodyPr wrap="square" lIns="179285" tIns="143428" rIns="179285" bIns="143428" rtlCol="0">
            <a:spAutoFit/>
          </a:bodyPr>
          <a:lstStyle/>
          <a:p>
            <a:pPr>
              <a:lnSpc>
                <a:spcPct val="90000"/>
              </a:lnSpc>
              <a:spcAft>
                <a:spcPts val="588"/>
              </a:spcAft>
            </a:pPr>
            <a:r>
              <a:rPr lang="tr-TR" sz="1372">
                <a:solidFill>
                  <a:srgbClr val="000000"/>
                </a:solidFill>
              </a:rPr>
              <a:t>Service </a:t>
            </a:r>
            <a:r>
              <a:rPr lang="tr-TR" sz="1372" err="1">
                <a:solidFill>
                  <a:srgbClr val="000000"/>
                </a:solidFill>
              </a:rPr>
              <a:t>ClusterIP</a:t>
            </a:r>
            <a:r>
              <a:rPr lang="tr-TR" sz="1372">
                <a:solidFill>
                  <a:srgbClr val="000000"/>
                </a:solidFill>
              </a:rPr>
              <a:t>  -&gt; Pod1 IP</a:t>
            </a:r>
            <a:endParaRPr lang="en-US" sz="1372" err="1">
              <a:solidFill>
                <a:srgbClr val="000000"/>
              </a:solidFill>
            </a:endParaRPr>
          </a:p>
        </p:txBody>
      </p:sp>
      <p:grpSp>
        <p:nvGrpSpPr>
          <p:cNvPr id="59" name="Group 58">
            <a:extLst>
              <a:ext uri="{FF2B5EF4-FFF2-40B4-BE49-F238E27FC236}">
                <a16:creationId xmlns:a16="http://schemas.microsoft.com/office/drawing/2014/main" id="{C077FF6D-C184-416C-9EE9-CFC9234EEBDE}"/>
              </a:ext>
            </a:extLst>
          </p:cNvPr>
          <p:cNvGrpSpPr/>
          <p:nvPr/>
        </p:nvGrpSpPr>
        <p:grpSpPr>
          <a:xfrm>
            <a:off x="8779048" y="1189494"/>
            <a:ext cx="3143713" cy="4044959"/>
            <a:chOff x="762792" y="2661152"/>
            <a:chExt cx="3635569" cy="6388126"/>
          </a:xfrm>
        </p:grpSpPr>
        <p:sp>
          <p:nvSpPr>
            <p:cNvPr id="60" name="Freeform: Shape 59">
              <a:extLst>
                <a:ext uri="{FF2B5EF4-FFF2-40B4-BE49-F238E27FC236}">
                  <a16:creationId xmlns:a16="http://schemas.microsoft.com/office/drawing/2014/main" id="{1375C25A-0406-4AB3-954B-85B6F4AD9510}"/>
                </a:ext>
              </a:extLst>
            </p:cNvPr>
            <p:cNvSpPr/>
            <p:nvPr/>
          </p:nvSpPr>
          <p:spPr>
            <a:xfrm>
              <a:off x="762792" y="2661152"/>
              <a:ext cx="3635569"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2</a:t>
              </a:r>
              <a:endParaRPr lang="en-US" sz="1730">
                <a:solidFill>
                  <a:schemeClr val="accent1"/>
                </a:solidFill>
              </a:endParaRPr>
            </a:p>
          </p:txBody>
        </p:sp>
        <p:sp>
          <p:nvSpPr>
            <p:cNvPr id="61" name="Rectangle 60">
              <a:extLst>
                <a:ext uri="{FF2B5EF4-FFF2-40B4-BE49-F238E27FC236}">
                  <a16:creationId xmlns:a16="http://schemas.microsoft.com/office/drawing/2014/main" id="{C78D717B-71DE-49AF-BC0F-43C53DC57A4E}"/>
                </a:ext>
              </a:extLst>
            </p:cNvPr>
            <p:cNvSpPr/>
            <p:nvPr/>
          </p:nvSpPr>
          <p:spPr>
            <a:xfrm>
              <a:off x="762792" y="3202876"/>
              <a:ext cx="3635569" cy="5846402"/>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2" name="Rectangle: Rounded Corners 61">
            <a:extLst>
              <a:ext uri="{FF2B5EF4-FFF2-40B4-BE49-F238E27FC236}">
                <a16:creationId xmlns:a16="http://schemas.microsoft.com/office/drawing/2014/main" id="{B7ACC2E4-96AA-4CF3-AE73-64C64BE83C85}"/>
              </a:ext>
            </a:extLst>
          </p:cNvPr>
          <p:cNvSpPr/>
          <p:nvPr/>
        </p:nvSpPr>
        <p:spPr bwMode="auto">
          <a:xfrm>
            <a:off x="9485766" y="2971401"/>
            <a:ext cx="1774680" cy="46259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proxy</a:t>
            </a:r>
            <a:endParaRPr lang="en-US" sz="1568" err="1">
              <a:solidFill>
                <a:srgbClr val="000000"/>
              </a:solidFill>
              <a:cs typeface="Segoe UI" pitchFamily="34" charset="0"/>
            </a:endParaRPr>
          </a:p>
        </p:txBody>
      </p:sp>
      <p:sp>
        <p:nvSpPr>
          <p:cNvPr id="63" name="Rectangle: Rounded Corners 62">
            <a:extLst>
              <a:ext uri="{FF2B5EF4-FFF2-40B4-BE49-F238E27FC236}">
                <a16:creationId xmlns:a16="http://schemas.microsoft.com/office/drawing/2014/main" id="{D2489B22-D757-42C2-9F30-D31139A05B9B}"/>
              </a:ext>
            </a:extLst>
          </p:cNvPr>
          <p:cNvSpPr/>
          <p:nvPr/>
        </p:nvSpPr>
        <p:spPr bwMode="auto">
          <a:xfrm>
            <a:off x="8987642" y="3758432"/>
            <a:ext cx="2779312" cy="1257579"/>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err="1">
                <a:solidFill>
                  <a:srgbClr val="000000"/>
                </a:solidFill>
                <a:cs typeface="Segoe UI" pitchFamily="34" charset="0"/>
              </a:rPr>
              <a:t>iptable</a:t>
            </a:r>
            <a:r>
              <a:rPr lang="tr-TR" sz="1372">
                <a:solidFill>
                  <a:srgbClr val="000000"/>
                </a:solidFill>
                <a:cs typeface="Segoe UI" pitchFamily="34" charset="0"/>
              </a:rPr>
              <a:t> </a:t>
            </a:r>
            <a:r>
              <a:rPr lang="tr-TR" sz="1372" err="1">
                <a:solidFill>
                  <a:srgbClr val="000000"/>
                </a:solidFill>
                <a:cs typeface="Segoe UI" pitchFamily="34" charset="0"/>
              </a:rPr>
              <a:t>rules</a:t>
            </a:r>
            <a:endParaRPr lang="en-US" sz="1372" err="1">
              <a:solidFill>
                <a:srgbClr val="000000"/>
              </a:solidFill>
              <a:cs typeface="Segoe UI" pitchFamily="34" charset="0"/>
            </a:endParaRPr>
          </a:p>
        </p:txBody>
      </p:sp>
      <p:sp>
        <p:nvSpPr>
          <p:cNvPr id="65" name="Rectangle: Rounded Corners 64">
            <a:extLst>
              <a:ext uri="{FF2B5EF4-FFF2-40B4-BE49-F238E27FC236}">
                <a16:creationId xmlns:a16="http://schemas.microsoft.com/office/drawing/2014/main" id="{9B02A864-2B13-4CFE-8669-0D791232A80D}"/>
              </a:ext>
            </a:extLst>
          </p:cNvPr>
          <p:cNvSpPr/>
          <p:nvPr/>
        </p:nvSpPr>
        <p:spPr bwMode="auto">
          <a:xfrm>
            <a:off x="9293001" y="1797361"/>
            <a:ext cx="2160211" cy="91199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sp>
        <p:nvSpPr>
          <p:cNvPr id="70" name="TextBox 69">
            <a:extLst>
              <a:ext uri="{FF2B5EF4-FFF2-40B4-BE49-F238E27FC236}">
                <a16:creationId xmlns:a16="http://schemas.microsoft.com/office/drawing/2014/main" id="{EC14668D-3976-4609-864B-9C419173BFA5}"/>
              </a:ext>
            </a:extLst>
          </p:cNvPr>
          <p:cNvSpPr txBox="1"/>
          <p:nvPr/>
        </p:nvSpPr>
        <p:spPr>
          <a:xfrm>
            <a:off x="9055270" y="4036840"/>
            <a:ext cx="2622043" cy="479745"/>
          </a:xfrm>
          <a:prstGeom prst="rect">
            <a:avLst/>
          </a:prstGeom>
          <a:noFill/>
        </p:spPr>
        <p:txBody>
          <a:bodyPr wrap="square" lIns="179285" tIns="143428" rIns="179285" bIns="143428" rtlCol="0">
            <a:spAutoFit/>
          </a:bodyPr>
          <a:lstStyle/>
          <a:p>
            <a:pPr>
              <a:lnSpc>
                <a:spcPct val="90000"/>
              </a:lnSpc>
              <a:spcAft>
                <a:spcPts val="588"/>
              </a:spcAft>
            </a:pPr>
            <a:r>
              <a:rPr lang="tr-TR" sz="1372">
                <a:solidFill>
                  <a:srgbClr val="000000"/>
                </a:solidFill>
              </a:rPr>
              <a:t>Service </a:t>
            </a:r>
            <a:r>
              <a:rPr lang="tr-TR" sz="1372" err="1">
                <a:solidFill>
                  <a:srgbClr val="000000"/>
                </a:solidFill>
              </a:rPr>
              <a:t>ClusterIP</a:t>
            </a:r>
            <a:r>
              <a:rPr lang="tr-TR" sz="1372">
                <a:solidFill>
                  <a:srgbClr val="000000"/>
                </a:solidFill>
              </a:rPr>
              <a:t>  -&gt; Pod1 IP</a:t>
            </a:r>
            <a:endParaRPr lang="en-US" sz="1372" err="1">
              <a:solidFill>
                <a:srgbClr val="000000"/>
              </a:solidFill>
            </a:endParaRPr>
          </a:p>
        </p:txBody>
      </p:sp>
      <p:cxnSp>
        <p:nvCxnSpPr>
          <p:cNvPr id="85" name="Straight Arrow Connector 84">
            <a:extLst>
              <a:ext uri="{FF2B5EF4-FFF2-40B4-BE49-F238E27FC236}">
                <a16:creationId xmlns:a16="http://schemas.microsoft.com/office/drawing/2014/main" id="{4AEA089C-B648-4913-ACEE-A35737CAA43C}"/>
              </a:ext>
            </a:extLst>
          </p:cNvPr>
          <p:cNvCxnSpPr>
            <a:cxnSpLocks/>
            <a:stCxn id="30" idx="2"/>
          </p:cNvCxnSpPr>
          <p:nvPr/>
        </p:nvCxnSpPr>
        <p:spPr>
          <a:xfrm>
            <a:off x="1712207" y="1942520"/>
            <a:ext cx="0" cy="4962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5406B7E-6FF3-40D8-8985-79A1FF0D9F68}"/>
              </a:ext>
            </a:extLst>
          </p:cNvPr>
          <p:cNvCxnSpPr>
            <a:cxnSpLocks/>
            <a:stCxn id="62" idx="2"/>
            <a:endCxn id="63" idx="0"/>
          </p:cNvCxnSpPr>
          <p:nvPr/>
        </p:nvCxnSpPr>
        <p:spPr>
          <a:xfrm>
            <a:off x="10373106" y="3433998"/>
            <a:ext cx="4192" cy="324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FCB3FF0-0C88-441F-841C-2F4EFFF07AE3}"/>
              </a:ext>
            </a:extLst>
          </p:cNvPr>
          <p:cNvCxnSpPr>
            <a:cxnSpLocks/>
            <a:stCxn id="18" idx="2"/>
            <a:endCxn id="47" idx="0"/>
          </p:cNvCxnSpPr>
          <p:nvPr/>
        </p:nvCxnSpPr>
        <p:spPr>
          <a:xfrm>
            <a:off x="6950593" y="3449191"/>
            <a:ext cx="4192" cy="324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44D4402-D6A5-485E-A2E9-B04B9F0AEA76}"/>
              </a:ext>
            </a:extLst>
          </p:cNvPr>
          <p:cNvGrpSpPr/>
          <p:nvPr/>
        </p:nvGrpSpPr>
        <p:grpSpPr>
          <a:xfrm>
            <a:off x="3280655" y="2378450"/>
            <a:ext cx="1722127" cy="1673582"/>
            <a:chOff x="3176605" y="3782949"/>
            <a:chExt cx="1761577" cy="1707141"/>
          </a:xfrm>
        </p:grpSpPr>
        <p:sp>
          <p:nvSpPr>
            <p:cNvPr id="49" name="Rectangle: Rounded Corners 48">
              <a:extLst>
                <a:ext uri="{FF2B5EF4-FFF2-40B4-BE49-F238E27FC236}">
                  <a16:creationId xmlns:a16="http://schemas.microsoft.com/office/drawing/2014/main" id="{442D51BD-CA71-4BF3-A047-3D4440B65978}"/>
                </a:ext>
              </a:extLst>
            </p:cNvPr>
            <p:cNvSpPr/>
            <p:nvPr/>
          </p:nvSpPr>
          <p:spPr bwMode="auto">
            <a:xfrm>
              <a:off x="3337042" y="4407383"/>
              <a:ext cx="1434280" cy="42705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000000"/>
                </a:solidFill>
                <a:cs typeface="Segoe UI" pitchFamily="34" charset="0"/>
              </a:endParaRPr>
            </a:p>
          </p:txBody>
        </p:sp>
        <p:sp>
          <p:nvSpPr>
            <p:cNvPr id="56" name="Rectangle: Rounded Corners 55">
              <a:extLst>
                <a:ext uri="{FF2B5EF4-FFF2-40B4-BE49-F238E27FC236}">
                  <a16:creationId xmlns:a16="http://schemas.microsoft.com/office/drawing/2014/main" id="{5ECDADC4-F8F4-4DED-A935-33ED9192B587}"/>
                </a:ext>
              </a:extLst>
            </p:cNvPr>
            <p:cNvSpPr/>
            <p:nvPr/>
          </p:nvSpPr>
          <p:spPr bwMode="auto">
            <a:xfrm>
              <a:off x="3337042" y="4913110"/>
              <a:ext cx="1434280" cy="427054"/>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000000"/>
                </a:solidFill>
                <a:cs typeface="Segoe UI" pitchFamily="34" charset="0"/>
              </a:endParaRPr>
            </a:p>
          </p:txBody>
        </p:sp>
        <p:sp>
          <p:nvSpPr>
            <p:cNvPr id="57" name="Rectangle: Rounded Corners 56">
              <a:extLst>
                <a:ext uri="{FF2B5EF4-FFF2-40B4-BE49-F238E27FC236}">
                  <a16:creationId xmlns:a16="http://schemas.microsoft.com/office/drawing/2014/main" id="{B95A8232-91C4-4756-BB51-CE4DF393789D}"/>
                </a:ext>
              </a:extLst>
            </p:cNvPr>
            <p:cNvSpPr/>
            <p:nvPr/>
          </p:nvSpPr>
          <p:spPr bwMode="auto">
            <a:xfrm>
              <a:off x="3176605" y="3782949"/>
              <a:ext cx="1761577" cy="170714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0"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568">
                  <a:solidFill>
                    <a:srgbClr val="000000"/>
                  </a:solidFill>
                  <a:cs typeface="Segoe UI" pitchFamily="34" charset="0"/>
                </a:rPr>
                <a:t>Service</a:t>
              </a:r>
              <a:endParaRPr lang="en-US" sz="1568" err="1">
                <a:solidFill>
                  <a:srgbClr val="000000"/>
                </a:solidFill>
                <a:cs typeface="Segoe UI" pitchFamily="34" charset="0"/>
              </a:endParaRPr>
            </a:p>
          </p:txBody>
        </p:sp>
      </p:grpSp>
      <p:sp>
        <p:nvSpPr>
          <p:cNvPr id="73" name="TextBox 72">
            <a:extLst>
              <a:ext uri="{FF2B5EF4-FFF2-40B4-BE49-F238E27FC236}">
                <a16:creationId xmlns:a16="http://schemas.microsoft.com/office/drawing/2014/main" id="{1EFF4820-9AAF-4358-8928-2506963395FB}"/>
              </a:ext>
            </a:extLst>
          </p:cNvPr>
          <p:cNvSpPr txBox="1"/>
          <p:nvPr/>
        </p:nvSpPr>
        <p:spPr>
          <a:xfrm>
            <a:off x="1724640" y="1835127"/>
            <a:ext cx="1797379" cy="506901"/>
          </a:xfrm>
          <a:prstGeom prst="rect">
            <a:avLst/>
          </a:prstGeom>
          <a:noFill/>
        </p:spPr>
        <p:txBody>
          <a:bodyPr wrap="square" lIns="179285" tIns="143428" rIns="179285" bIns="143428" rtlCol="0">
            <a:spAutoFit/>
          </a:bodyPr>
          <a:lstStyle/>
          <a:p>
            <a:pPr>
              <a:lnSpc>
                <a:spcPct val="90000"/>
              </a:lnSpc>
              <a:spcAft>
                <a:spcPts val="588"/>
              </a:spcAft>
            </a:pPr>
            <a:r>
              <a:rPr lang="tr-TR" sz="1568" err="1">
                <a:solidFill>
                  <a:srgbClr val="000000"/>
                </a:solidFill>
              </a:rPr>
              <a:t>Create</a:t>
            </a:r>
            <a:r>
              <a:rPr lang="tr-TR" sz="1568">
                <a:solidFill>
                  <a:srgbClr val="000000"/>
                </a:solidFill>
              </a:rPr>
              <a:t> a service</a:t>
            </a:r>
            <a:endParaRPr lang="en-US" sz="1568" err="1">
              <a:solidFill>
                <a:srgbClr val="000000"/>
              </a:solidFill>
            </a:endParaRPr>
          </a:p>
        </p:txBody>
      </p:sp>
    </p:spTree>
    <p:extLst>
      <p:ext uri="{BB962C8B-B14F-4D97-AF65-F5344CB8AC3E}">
        <p14:creationId xmlns:p14="http://schemas.microsoft.com/office/powerpoint/2010/main" val="1943118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5" grpId="0"/>
      <p:bldP spid="63" grpId="0" animBg="1"/>
      <p:bldP spid="70" grpId="0"/>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a:xfrm>
            <a:off x="269241" y="289957"/>
            <a:ext cx="11655840" cy="553998"/>
          </a:xfrm>
        </p:spPr>
        <p:txBody>
          <a:bodyPr/>
          <a:lstStyle/>
          <a:p>
            <a:r>
              <a:rPr lang="en-US"/>
              <a:t>How Services Work</a:t>
            </a:r>
          </a:p>
        </p:txBody>
      </p:sp>
      <p:grpSp>
        <p:nvGrpSpPr>
          <p:cNvPr id="17" name="Group 16">
            <a:extLst>
              <a:ext uri="{FF2B5EF4-FFF2-40B4-BE49-F238E27FC236}">
                <a16:creationId xmlns:a16="http://schemas.microsoft.com/office/drawing/2014/main" id="{A2251C0C-1B03-48C9-9114-3E39006B1D18}"/>
              </a:ext>
            </a:extLst>
          </p:cNvPr>
          <p:cNvGrpSpPr/>
          <p:nvPr/>
        </p:nvGrpSpPr>
        <p:grpSpPr>
          <a:xfrm>
            <a:off x="5356534" y="1204688"/>
            <a:ext cx="3143713" cy="4044959"/>
            <a:chOff x="762792" y="2661152"/>
            <a:chExt cx="3635569" cy="6388126"/>
          </a:xfrm>
        </p:grpSpPr>
        <p:sp>
          <p:nvSpPr>
            <p:cNvPr id="21" name="Freeform: Shape 20">
              <a:extLst>
                <a:ext uri="{FF2B5EF4-FFF2-40B4-BE49-F238E27FC236}">
                  <a16:creationId xmlns:a16="http://schemas.microsoft.com/office/drawing/2014/main" id="{DB99595A-AB5C-4E17-BE8F-92B4059E8B2C}"/>
                </a:ext>
              </a:extLst>
            </p:cNvPr>
            <p:cNvSpPr/>
            <p:nvPr/>
          </p:nvSpPr>
          <p:spPr>
            <a:xfrm>
              <a:off x="762792" y="2661152"/>
              <a:ext cx="3635569"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a:t>
              </a:r>
              <a:endParaRPr lang="en-US" sz="1730">
                <a:solidFill>
                  <a:schemeClr val="accent1"/>
                </a:solidFill>
              </a:endParaRPr>
            </a:p>
          </p:txBody>
        </p:sp>
        <p:sp>
          <p:nvSpPr>
            <p:cNvPr id="22" name="Rectangle 21">
              <a:extLst>
                <a:ext uri="{FF2B5EF4-FFF2-40B4-BE49-F238E27FC236}">
                  <a16:creationId xmlns:a16="http://schemas.microsoft.com/office/drawing/2014/main" id="{8747862A-5764-4A32-8612-6598EFA5D1F0}"/>
                </a:ext>
              </a:extLst>
            </p:cNvPr>
            <p:cNvSpPr/>
            <p:nvPr/>
          </p:nvSpPr>
          <p:spPr>
            <a:xfrm>
              <a:off x="762792" y="3202876"/>
              <a:ext cx="3635569" cy="5846402"/>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8" name="Rectangle: Rounded Corners 17">
            <a:extLst>
              <a:ext uri="{FF2B5EF4-FFF2-40B4-BE49-F238E27FC236}">
                <a16:creationId xmlns:a16="http://schemas.microsoft.com/office/drawing/2014/main" id="{D82F9346-A3F2-4406-91B3-57ACF9498E82}"/>
              </a:ext>
            </a:extLst>
          </p:cNvPr>
          <p:cNvSpPr/>
          <p:nvPr/>
        </p:nvSpPr>
        <p:spPr bwMode="auto">
          <a:xfrm>
            <a:off x="6063253" y="2986595"/>
            <a:ext cx="1774680" cy="46259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proxy</a:t>
            </a:r>
            <a:endParaRPr lang="en-US" sz="1568" err="1">
              <a:solidFill>
                <a:srgbClr val="000000"/>
              </a:solidFill>
              <a:cs typeface="Segoe UI" pitchFamily="34" charset="0"/>
            </a:endParaRPr>
          </a:p>
        </p:txBody>
      </p:sp>
      <p:sp>
        <p:nvSpPr>
          <p:cNvPr id="47" name="Rectangle: Rounded Corners 46">
            <a:extLst>
              <a:ext uri="{FF2B5EF4-FFF2-40B4-BE49-F238E27FC236}">
                <a16:creationId xmlns:a16="http://schemas.microsoft.com/office/drawing/2014/main" id="{6B70ECFE-75BB-4857-A653-8BBB3AD51EB8}"/>
              </a:ext>
            </a:extLst>
          </p:cNvPr>
          <p:cNvSpPr/>
          <p:nvPr/>
        </p:nvSpPr>
        <p:spPr bwMode="auto">
          <a:xfrm>
            <a:off x="5565129" y="3773626"/>
            <a:ext cx="2779312" cy="1257579"/>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err="1">
                <a:solidFill>
                  <a:srgbClr val="000000"/>
                </a:solidFill>
                <a:cs typeface="Segoe UI" pitchFamily="34" charset="0"/>
              </a:rPr>
              <a:t>iptable</a:t>
            </a:r>
            <a:r>
              <a:rPr lang="tr-TR" sz="1372">
                <a:solidFill>
                  <a:srgbClr val="000000"/>
                </a:solidFill>
                <a:cs typeface="Segoe UI" pitchFamily="34" charset="0"/>
              </a:rPr>
              <a:t> </a:t>
            </a:r>
            <a:r>
              <a:rPr lang="tr-TR" sz="1372" err="1">
                <a:solidFill>
                  <a:srgbClr val="000000"/>
                </a:solidFill>
                <a:cs typeface="Segoe UI" pitchFamily="34" charset="0"/>
              </a:rPr>
              <a:t>rules</a:t>
            </a:r>
            <a:endParaRPr lang="en-US" sz="1372" err="1">
              <a:solidFill>
                <a:srgbClr val="000000"/>
              </a:solidFill>
              <a:cs typeface="Segoe UI" pitchFamily="34" charset="0"/>
            </a:endParaRPr>
          </a:p>
        </p:txBody>
      </p:sp>
      <p:grpSp>
        <p:nvGrpSpPr>
          <p:cNvPr id="23" name="Group 22">
            <a:extLst>
              <a:ext uri="{FF2B5EF4-FFF2-40B4-BE49-F238E27FC236}">
                <a16:creationId xmlns:a16="http://schemas.microsoft.com/office/drawing/2014/main" id="{397B5654-E3B5-42FA-A558-BB1BF07A4207}"/>
              </a:ext>
            </a:extLst>
          </p:cNvPr>
          <p:cNvGrpSpPr/>
          <p:nvPr/>
        </p:nvGrpSpPr>
        <p:grpSpPr>
          <a:xfrm>
            <a:off x="500393" y="2438818"/>
            <a:ext cx="2448493" cy="2680614"/>
            <a:chOff x="762793" y="2569028"/>
            <a:chExt cx="2576606" cy="3566901"/>
          </a:xfrm>
        </p:grpSpPr>
        <p:grpSp>
          <p:nvGrpSpPr>
            <p:cNvPr id="24" name="Group 23">
              <a:extLst>
                <a:ext uri="{FF2B5EF4-FFF2-40B4-BE49-F238E27FC236}">
                  <a16:creationId xmlns:a16="http://schemas.microsoft.com/office/drawing/2014/main" id="{44B86B3F-4FDF-458B-BA74-E6730845CFEE}"/>
                </a:ext>
              </a:extLst>
            </p:cNvPr>
            <p:cNvGrpSpPr/>
            <p:nvPr/>
          </p:nvGrpSpPr>
          <p:grpSpPr>
            <a:xfrm>
              <a:off x="762793" y="2569028"/>
              <a:ext cx="2576606" cy="3566901"/>
              <a:chOff x="762793" y="2661152"/>
              <a:chExt cx="2576606" cy="3566901"/>
            </a:xfrm>
          </p:grpSpPr>
          <p:sp>
            <p:nvSpPr>
              <p:cNvPr id="28" name="Freeform: Shape 27">
                <a:extLst>
                  <a:ext uri="{FF2B5EF4-FFF2-40B4-BE49-F238E27FC236}">
                    <a16:creationId xmlns:a16="http://schemas.microsoft.com/office/drawing/2014/main" id="{199DD1FF-0C20-4BEA-BCF1-9F0DC4443EA1}"/>
                  </a:ext>
                </a:extLst>
              </p:cNvPr>
              <p:cNvSpPr/>
              <p:nvPr/>
            </p:nvSpPr>
            <p:spPr>
              <a:xfrm>
                <a:off x="762793" y="2661152"/>
                <a:ext cx="2576606"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961"/>
                  <a:t>Master </a:t>
                </a:r>
                <a:r>
                  <a:rPr lang="tr-TR" sz="1961" err="1"/>
                  <a:t>node</a:t>
                </a:r>
                <a:endParaRPr lang="en-US" sz="1961"/>
              </a:p>
            </p:txBody>
          </p:sp>
          <p:sp>
            <p:nvSpPr>
              <p:cNvPr id="29" name="Rectangle 28">
                <a:extLst>
                  <a:ext uri="{FF2B5EF4-FFF2-40B4-BE49-F238E27FC236}">
                    <a16:creationId xmlns:a16="http://schemas.microsoft.com/office/drawing/2014/main" id="{BCA6A5FE-975B-43A3-8C12-8E4E22C62057}"/>
                  </a:ext>
                </a:extLst>
              </p:cNvPr>
              <p:cNvSpPr/>
              <p:nvPr/>
            </p:nvSpPr>
            <p:spPr>
              <a:xfrm>
                <a:off x="762793" y="3202877"/>
                <a:ext cx="2576606" cy="3025176"/>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25" name="Rectangle: Rounded Corners 24">
              <a:extLst>
                <a:ext uri="{FF2B5EF4-FFF2-40B4-BE49-F238E27FC236}">
                  <a16:creationId xmlns:a16="http://schemas.microsoft.com/office/drawing/2014/main" id="{89AB8B1F-C8E0-4BA6-A910-D74C194BE34C}"/>
                </a:ext>
              </a:extLst>
            </p:cNvPr>
            <p:cNvSpPr/>
            <p:nvPr/>
          </p:nvSpPr>
          <p:spPr bwMode="auto">
            <a:xfrm>
              <a:off x="915361" y="3441893"/>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730">
                  <a:solidFill>
                    <a:srgbClr val="000000"/>
                  </a:solidFill>
                  <a:cs typeface="Segoe UI" pitchFamily="34" charset="0"/>
                </a:rPr>
                <a:t>API Server</a:t>
              </a:r>
              <a:endParaRPr lang="en-US" sz="1730" err="1">
                <a:solidFill>
                  <a:srgbClr val="000000"/>
                </a:solidFill>
                <a:cs typeface="Segoe UI" pitchFamily="34" charset="0"/>
              </a:endParaRPr>
            </a:p>
          </p:txBody>
        </p:sp>
        <p:sp>
          <p:nvSpPr>
            <p:cNvPr id="27" name="Rectangle: Rounded Corners 26">
              <a:extLst>
                <a:ext uri="{FF2B5EF4-FFF2-40B4-BE49-F238E27FC236}">
                  <a16:creationId xmlns:a16="http://schemas.microsoft.com/office/drawing/2014/main" id="{BEA56DD2-4244-41DC-8C5E-422067B42152}"/>
                </a:ext>
              </a:extLst>
            </p:cNvPr>
            <p:cNvSpPr/>
            <p:nvPr/>
          </p:nvSpPr>
          <p:spPr bwMode="auto">
            <a:xfrm>
              <a:off x="915361" y="4623340"/>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scheduler</a:t>
              </a:r>
              <a:endParaRPr lang="en-US" sz="1568" err="1">
                <a:solidFill>
                  <a:srgbClr val="000000"/>
                </a:solidFill>
                <a:cs typeface="Segoe UI" pitchFamily="34" charset="0"/>
              </a:endParaRPr>
            </a:p>
          </p:txBody>
        </p:sp>
      </p:grpSp>
      <p:sp>
        <p:nvSpPr>
          <p:cNvPr id="30" name="Diamond 29">
            <a:extLst>
              <a:ext uri="{FF2B5EF4-FFF2-40B4-BE49-F238E27FC236}">
                <a16:creationId xmlns:a16="http://schemas.microsoft.com/office/drawing/2014/main" id="{789A5261-75D6-4352-801C-D97281B4DD22}"/>
              </a:ext>
            </a:extLst>
          </p:cNvPr>
          <p:cNvSpPr/>
          <p:nvPr/>
        </p:nvSpPr>
        <p:spPr>
          <a:xfrm>
            <a:off x="777282" y="1057101"/>
            <a:ext cx="1869851" cy="885418"/>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r>
              <a:rPr lang="en-US" sz="1372" dirty="0" err="1">
                <a:solidFill>
                  <a:srgbClr val="000000"/>
                </a:solidFill>
                <a:cs typeface="Segoe UI" pitchFamily="34" charset="0"/>
              </a:rPr>
              <a:t>kubectl</a:t>
            </a:r>
            <a:endParaRPr lang="en-US" sz="1372" dirty="0">
              <a:solidFill>
                <a:srgbClr val="000000"/>
              </a:solidFill>
              <a:cs typeface="Segoe UI" pitchFamily="34" charset="0"/>
            </a:endParaRPr>
          </a:p>
        </p:txBody>
      </p:sp>
      <p:grpSp>
        <p:nvGrpSpPr>
          <p:cNvPr id="31" name="Group 30">
            <a:extLst>
              <a:ext uri="{FF2B5EF4-FFF2-40B4-BE49-F238E27FC236}">
                <a16:creationId xmlns:a16="http://schemas.microsoft.com/office/drawing/2014/main" id="{C2A15C46-8DCD-49E7-B682-424B6394C380}"/>
              </a:ext>
            </a:extLst>
          </p:cNvPr>
          <p:cNvGrpSpPr/>
          <p:nvPr/>
        </p:nvGrpSpPr>
        <p:grpSpPr>
          <a:xfrm>
            <a:off x="1168001" y="4842629"/>
            <a:ext cx="1549733" cy="1372434"/>
            <a:chOff x="3693972" y="5327270"/>
            <a:chExt cx="1580808" cy="1399954"/>
          </a:xfrm>
        </p:grpSpPr>
        <p:sp>
          <p:nvSpPr>
            <p:cNvPr id="32" name="Cylinder 31">
              <a:extLst>
                <a:ext uri="{FF2B5EF4-FFF2-40B4-BE49-F238E27FC236}">
                  <a16:creationId xmlns:a16="http://schemas.microsoft.com/office/drawing/2014/main" id="{0ECA23D6-3206-4562-BCF0-E16E577A6203}"/>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Cylinder 32">
              <a:extLst>
                <a:ext uri="{FF2B5EF4-FFF2-40B4-BE49-F238E27FC236}">
                  <a16:creationId xmlns:a16="http://schemas.microsoft.com/office/drawing/2014/main" id="{FD6CAA7E-342D-49DE-994B-4024792E22B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Cylinder 33">
              <a:extLst>
                <a:ext uri="{FF2B5EF4-FFF2-40B4-BE49-F238E27FC236}">
                  <a16:creationId xmlns:a16="http://schemas.microsoft.com/office/drawing/2014/main" id="{3220097F-8165-49EE-9807-E73670D7D3A1}"/>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961">
                  <a:solidFill>
                    <a:srgbClr val="000000"/>
                  </a:solidFill>
                  <a:ea typeface="Segoe UI" pitchFamily="34" charset="0"/>
                  <a:cs typeface="Segoe UI" pitchFamily="34" charset="0"/>
                </a:rPr>
                <a:t>etcd</a:t>
              </a:r>
              <a:endParaRPr lang="en-US" sz="1961" err="1">
                <a:solidFill>
                  <a:srgbClr val="000000"/>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4D1010A1-57B4-4884-AACF-78D72424B1C0}"/>
              </a:ext>
            </a:extLst>
          </p:cNvPr>
          <p:cNvGrpSpPr/>
          <p:nvPr/>
        </p:nvGrpSpPr>
        <p:grpSpPr>
          <a:xfrm>
            <a:off x="5870487" y="1812554"/>
            <a:ext cx="2160211" cy="911993"/>
            <a:chOff x="5181747" y="2036501"/>
            <a:chExt cx="2203528" cy="930280"/>
          </a:xfrm>
        </p:grpSpPr>
        <p:sp>
          <p:nvSpPr>
            <p:cNvPr id="19" name="Rectangle: Rounded Corners 18">
              <a:extLst>
                <a:ext uri="{FF2B5EF4-FFF2-40B4-BE49-F238E27FC236}">
                  <a16:creationId xmlns:a16="http://schemas.microsoft.com/office/drawing/2014/main" id="{4F7776CF-CFFD-4C36-B946-D5AD636B6027}"/>
                </a:ext>
              </a:extLst>
            </p:cNvPr>
            <p:cNvSpPr/>
            <p:nvPr/>
          </p:nvSpPr>
          <p:spPr bwMode="auto">
            <a:xfrm>
              <a:off x="5181747" y="2036501"/>
              <a:ext cx="2203528" cy="93028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nvGrpSpPr>
            <p:cNvPr id="53" name="Group 52">
              <a:extLst>
                <a:ext uri="{FF2B5EF4-FFF2-40B4-BE49-F238E27FC236}">
                  <a16:creationId xmlns:a16="http://schemas.microsoft.com/office/drawing/2014/main" id="{97FF15E3-8ED4-43B2-B3B6-B43626BF95D4}"/>
                </a:ext>
              </a:extLst>
            </p:cNvPr>
            <p:cNvGrpSpPr/>
            <p:nvPr/>
          </p:nvGrpSpPr>
          <p:grpSpPr>
            <a:xfrm>
              <a:off x="5359397" y="2128204"/>
              <a:ext cx="1801130" cy="679940"/>
              <a:chOff x="5359397" y="2128204"/>
              <a:chExt cx="1801130" cy="679940"/>
            </a:xfrm>
          </p:grpSpPr>
          <p:sp>
            <p:nvSpPr>
              <p:cNvPr id="13" name="Rectangle: Rounded Corners 12">
                <a:extLst>
                  <a:ext uri="{FF2B5EF4-FFF2-40B4-BE49-F238E27FC236}">
                    <a16:creationId xmlns:a16="http://schemas.microsoft.com/office/drawing/2014/main" id="{4B3F44DB-0B44-46D1-B898-6BCCF17C56F1}"/>
                  </a:ext>
                </a:extLst>
              </p:cNvPr>
              <p:cNvSpPr/>
              <p:nvPr/>
            </p:nvSpPr>
            <p:spPr bwMode="auto">
              <a:xfrm>
                <a:off x="5359397" y="2219184"/>
                <a:ext cx="1801130" cy="58896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a:solidFill>
                      <a:srgbClr val="000000"/>
                    </a:solidFill>
                    <a:cs typeface="Segoe UI" pitchFamily="34" charset="0"/>
                  </a:rPr>
                  <a:t>Pod1</a:t>
                </a:r>
                <a:endParaRPr lang="en-US" sz="1372" err="1">
                  <a:solidFill>
                    <a:srgbClr val="000000"/>
                  </a:solidFill>
                  <a:cs typeface="Segoe UI" pitchFamily="34" charset="0"/>
                </a:endParaRPr>
              </a:p>
            </p:txBody>
          </p:sp>
          <p:sp>
            <p:nvSpPr>
              <p:cNvPr id="51" name="Rectangle: Rounded Corners 50">
                <a:extLst>
                  <a:ext uri="{FF2B5EF4-FFF2-40B4-BE49-F238E27FC236}">
                    <a16:creationId xmlns:a16="http://schemas.microsoft.com/office/drawing/2014/main" id="{80C4FB76-5508-448A-B944-CC9C43503997}"/>
                  </a:ext>
                </a:extLst>
              </p:cNvPr>
              <p:cNvSpPr/>
              <p:nvPr/>
            </p:nvSpPr>
            <p:spPr bwMode="auto">
              <a:xfrm>
                <a:off x="6123624" y="2128204"/>
                <a:ext cx="852486" cy="25123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52" name="Rectangle: Rounded Corners 51">
                <a:extLst>
                  <a:ext uri="{FF2B5EF4-FFF2-40B4-BE49-F238E27FC236}">
                    <a16:creationId xmlns:a16="http://schemas.microsoft.com/office/drawing/2014/main" id="{616A359F-A93F-46EF-8761-765B5FA0A7AF}"/>
                  </a:ext>
                </a:extLst>
              </p:cNvPr>
              <p:cNvSpPr/>
              <p:nvPr/>
            </p:nvSpPr>
            <p:spPr bwMode="auto">
              <a:xfrm>
                <a:off x="6123623" y="2507298"/>
                <a:ext cx="852485" cy="243889"/>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grpSp>
      </p:grpSp>
      <p:sp>
        <p:nvSpPr>
          <p:cNvPr id="55" name="TextBox 54">
            <a:extLst>
              <a:ext uri="{FF2B5EF4-FFF2-40B4-BE49-F238E27FC236}">
                <a16:creationId xmlns:a16="http://schemas.microsoft.com/office/drawing/2014/main" id="{2169CEA3-D321-4247-9CD4-DD5185729B45}"/>
              </a:ext>
            </a:extLst>
          </p:cNvPr>
          <p:cNvSpPr txBox="1"/>
          <p:nvPr/>
        </p:nvSpPr>
        <p:spPr>
          <a:xfrm>
            <a:off x="5632757" y="4052033"/>
            <a:ext cx="2622043" cy="479745"/>
          </a:xfrm>
          <a:prstGeom prst="rect">
            <a:avLst/>
          </a:prstGeom>
          <a:noFill/>
        </p:spPr>
        <p:txBody>
          <a:bodyPr wrap="square" lIns="179285" tIns="143428" rIns="179285" bIns="143428" rtlCol="0">
            <a:spAutoFit/>
          </a:bodyPr>
          <a:lstStyle/>
          <a:p>
            <a:pPr>
              <a:lnSpc>
                <a:spcPct val="90000"/>
              </a:lnSpc>
              <a:spcAft>
                <a:spcPts val="588"/>
              </a:spcAft>
            </a:pPr>
            <a:r>
              <a:rPr lang="tr-TR" sz="1372">
                <a:solidFill>
                  <a:srgbClr val="000000"/>
                </a:solidFill>
              </a:rPr>
              <a:t>Service </a:t>
            </a:r>
            <a:r>
              <a:rPr lang="tr-TR" sz="1372" err="1">
                <a:solidFill>
                  <a:srgbClr val="000000"/>
                </a:solidFill>
              </a:rPr>
              <a:t>ClusterIP</a:t>
            </a:r>
            <a:r>
              <a:rPr lang="tr-TR" sz="1372">
                <a:solidFill>
                  <a:srgbClr val="000000"/>
                </a:solidFill>
              </a:rPr>
              <a:t>  -&gt; Pod1 IP</a:t>
            </a:r>
            <a:endParaRPr lang="en-US" sz="1372" err="1">
              <a:solidFill>
                <a:srgbClr val="000000"/>
              </a:solidFill>
            </a:endParaRPr>
          </a:p>
        </p:txBody>
      </p:sp>
      <p:grpSp>
        <p:nvGrpSpPr>
          <p:cNvPr id="59" name="Group 58">
            <a:extLst>
              <a:ext uri="{FF2B5EF4-FFF2-40B4-BE49-F238E27FC236}">
                <a16:creationId xmlns:a16="http://schemas.microsoft.com/office/drawing/2014/main" id="{C077FF6D-C184-416C-9EE9-CFC9234EEBDE}"/>
              </a:ext>
            </a:extLst>
          </p:cNvPr>
          <p:cNvGrpSpPr/>
          <p:nvPr/>
        </p:nvGrpSpPr>
        <p:grpSpPr>
          <a:xfrm>
            <a:off x="8779048" y="1189494"/>
            <a:ext cx="3143713" cy="4044959"/>
            <a:chOff x="762792" y="2661152"/>
            <a:chExt cx="3635569" cy="6388126"/>
          </a:xfrm>
        </p:grpSpPr>
        <p:sp>
          <p:nvSpPr>
            <p:cNvPr id="60" name="Freeform: Shape 59">
              <a:extLst>
                <a:ext uri="{FF2B5EF4-FFF2-40B4-BE49-F238E27FC236}">
                  <a16:creationId xmlns:a16="http://schemas.microsoft.com/office/drawing/2014/main" id="{1375C25A-0406-4AB3-954B-85B6F4AD9510}"/>
                </a:ext>
              </a:extLst>
            </p:cNvPr>
            <p:cNvSpPr/>
            <p:nvPr/>
          </p:nvSpPr>
          <p:spPr>
            <a:xfrm>
              <a:off x="762792" y="2661152"/>
              <a:ext cx="3635569"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2</a:t>
              </a:r>
              <a:endParaRPr lang="en-US" sz="1730">
                <a:solidFill>
                  <a:schemeClr val="accent1"/>
                </a:solidFill>
              </a:endParaRPr>
            </a:p>
          </p:txBody>
        </p:sp>
        <p:sp>
          <p:nvSpPr>
            <p:cNvPr id="61" name="Rectangle 60">
              <a:extLst>
                <a:ext uri="{FF2B5EF4-FFF2-40B4-BE49-F238E27FC236}">
                  <a16:creationId xmlns:a16="http://schemas.microsoft.com/office/drawing/2014/main" id="{C78D717B-71DE-49AF-BC0F-43C53DC57A4E}"/>
                </a:ext>
              </a:extLst>
            </p:cNvPr>
            <p:cNvSpPr/>
            <p:nvPr/>
          </p:nvSpPr>
          <p:spPr>
            <a:xfrm>
              <a:off x="762792" y="3202876"/>
              <a:ext cx="3635569" cy="5846402"/>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2" name="Rectangle: Rounded Corners 61">
            <a:extLst>
              <a:ext uri="{FF2B5EF4-FFF2-40B4-BE49-F238E27FC236}">
                <a16:creationId xmlns:a16="http://schemas.microsoft.com/office/drawing/2014/main" id="{B7ACC2E4-96AA-4CF3-AE73-64C64BE83C85}"/>
              </a:ext>
            </a:extLst>
          </p:cNvPr>
          <p:cNvSpPr/>
          <p:nvPr/>
        </p:nvSpPr>
        <p:spPr bwMode="auto">
          <a:xfrm>
            <a:off x="9485766" y="2971401"/>
            <a:ext cx="1774680" cy="46259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proxy</a:t>
            </a:r>
            <a:endParaRPr lang="en-US" sz="1568" err="1">
              <a:solidFill>
                <a:srgbClr val="000000"/>
              </a:solidFill>
              <a:cs typeface="Segoe UI" pitchFamily="34" charset="0"/>
            </a:endParaRPr>
          </a:p>
        </p:txBody>
      </p:sp>
      <p:sp>
        <p:nvSpPr>
          <p:cNvPr id="63" name="Rectangle: Rounded Corners 62">
            <a:extLst>
              <a:ext uri="{FF2B5EF4-FFF2-40B4-BE49-F238E27FC236}">
                <a16:creationId xmlns:a16="http://schemas.microsoft.com/office/drawing/2014/main" id="{D2489B22-D757-42C2-9F30-D31139A05B9B}"/>
              </a:ext>
            </a:extLst>
          </p:cNvPr>
          <p:cNvSpPr/>
          <p:nvPr/>
        </p:nvSpPr>
        <p:spPr bwMode="auto">
          <a:xfrm>
            <a:off x="8987642" y="3758432"/>
            <a:ext cx="2779312" cy="1257579"/>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err="1">
                <a:solidFill>
                  <a:srgbClr val="000000"/>
                </a:solidFill>
                <a:cs typeface="Segoe UI" pitchFamily="34" charset="0"/>
              </a:rPr>
              <a:t>iptable</a:t>
            </a:r>
            <a:r>
              <a:rPr lang="tr-TR" sz="1372">
                <a:solidFill>
                  <a:srgbClr val="000000"/>
                </a:solidFill>
                <a:cs typeface="Segoe UI" pitchFamily="34" charset="0"/>
              </a:rPr>
              <a:t> </a:t>
            </a:r>
            <a:r>
              <a:rPr lang="tr-TR" sz="1372" err="1">
                <a:solidFill>
                  <a:srgbClr val="000000"/>
                </a:solidFill>
                <a:cs typeface="Segoe UI" pitchFamily="34" charset="0"/>
              </a:rPr>
              <a:t>rules</a:t>
            </a:r>
            <a:endParaRPr lang="en-US" sz="1372" err="1">
              <a:solidFill>
                <a:srgbClr val="000000"/>
              </a:solidFill>
              <a:cs typeface="Segoe UI" pitchFamily="34" charset="0"/>
            </a:endParaRPr>
          </a:p>
        </p:txBody>
      </p:sp>
      <p:sp>
        <p:nvSpPr>
          <p:cNvPr id="65" name="Rectangle: Rounded Corners 64">
            <a:extLst>
              <a:ext uri="{FF2B5EF4-FFF2-40B4-BE49-F238E27FC236}">
                <a16:creationId xmlns:a16="http://schemas.microsoft.com/office/drawing/2014/main" id="{9B02A864-2B13-4CFE-8669-0D791232A80D}"/>
              </a:ext>
            </a:extLst>
          </p:cNvPr>
          <p:cNvSpPr/>
          <p:nvPr/>
        </p:nvSpPr>
        <p:spPr bwMode="auto">
          <a:xfrm>
            <a:off x="9293001" y="1797361"/>
            <a:ext cx="2160211" cy="91199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nvGrpSpPr>
          <p:cNvPr id="66" name="Group 65">
            <a:extLst>
              <a:ext uri="{FF2B5EF4-FFF2-40B4-BE49-F238E27FC236}">
                <a16:creationId xmlns:a16="http://schemas.microsoft.com/office/drawing/2014/main" id="{6D3B53A6-D261-499A-9607-EAEBF2316C64}"/>
              </a:ext>
            </a:extLst>
          </p:cNvPr>
          <p:cNvGrpSpPr/>
          <p:nvPr/>
        </p:nvGrpSpPr>
        <p:grpSpPr>
          <a:xfrm>
            <a:off x="9467158" y="1887261"/>
            <a:ext cx="1765724" cy="666574"/>
            <a:chOff x="5359397" y="2128204"/>
            <a:chExt cx="1801130" cy="679940"/>
          </a:xfrm>
        </p:grpSpPr>
        <p:sp>
          <p:nvSpPr>
            <p:cNvPr id="67" name="Rectangle: Rounded Corners 66">
              <a:extLst>
                <a:ext uri="{FF2B5EF4-FFF2-40B4-BE49-F238E27FC236}">
                  <a16:creationId xmlns:a16="http://schemas.microsoft.com/office/drawing/2014/main" id="{08045A51-22FD-4C5A-ADAE-2523F12D3690}"/>
                </a:ext>
              </a:extLst>
            </p:cNvPr>
            <p:cNvSpPr/>
            <p:nvPr/>
          </p:nvSpPr>
          <p:spPr bwMode="auto">
            <a:xfrm>
              <a:off x="5359397" y="2219184"/>
              <a:ext cx="1801130" cy="58896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a:solidFill>
                    <a:srgbClr val="000000"/>
                  </a:solidFill>
                  <a:cs typeface="Segoe UI" pitchFamily="34" charset="0"/>
                </a:rPr>
                <a:t>Pod2</a:t>
              </a:r>
              <a:endParaRPr lang="en-US" sz="1372" err="1">
                <a:solidFill>
                  <a:srgbClr val="000000"/>
                </a:solidFill>
                <a:cs typeface="Segoe UI" pitchFamily="34" charset="0"/>
              </a:endParaRPr>
            </a:p>
          </p:txBody>
        </p:sp>
        <p:sp>
          <p:nvSpPr>
            <p:cNvPr id="68" name="Rectangle: Rounded Corners 67">
              <a:extLst>
                <a:ext uri="{FF2B5EF4-FFF2-40B4-BE49-F238E27FC236}">
                  <a16:creationId xmlns:a16="http://schemas.microsoft.com/office/drawing/2014/main" id="{02C85836-4918-46E8-8536-3C4819647E44}"/>
                </a:ext>
              </a:extLst>
            </p:cNvPr>
            <p:cNvSpPr/>
            <p:nvPr/>
          </p:nvSpPr>
          <p:spPr bwMode="auto">
            <a:xfrm>
              <a:off x="6123624" y="2128204"/>
              <a:ext cx="852486" cy="25123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69" name="Rectangle: Rounded Corners 68">
              <a:extLst>
                <a:ext uri="{FF2B5EF4-FFF2-40B4-BE49-F238E27FC236}">
                  <a16:creationId xmlns:a16="http://schemas.microsoft.com/office/drawing/2014/main" id="{65382897-B12C-43D3-BEC7-8CED3CE3C52E}"/>
                </a:ext>
              </a:extLst>
            </p:cNvPr>
            <p:cNvSpPr/>
            <p:nvPr/>
          </p:nvSpPr>
          <p:spPr bwMode="auto">
            <a:xfrm>
              <a:off x="6123623" y="2507298"/>
              <a:ext cx="852485" cy="243889"/>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grpSp>
      <p:sp>
        <p:nvSpPr>
          <p:cNvPr id="70" name="TextBox 69">
            <a:extLst>
              <a:ext uri="{FF2B5EF4-FFF2-40B4-BE49-F238E27FC236}">
                <a16:creationId xmlns:a16="http://schemas.microsoft.com/office/drawing/2014/main" id="{EC14668D-3976-4609-864B-9C419173BFA5}"/>
              </a:ext>
            </a:extLst>
          </p:cNvPr>
          <p:cNvSpPr txBox="1"/>
          <p:nvPr/>
        </p:nvSpPr>
        <p:spPr>
          <a:xfrm>
            <a:off x="9055270" y="4036840"/>
            <a:ext cx="2622043" cy="479745"/>
          </a:xfrm>
          <a:prstGeom prst="rect">
            <a:avLst/>
          </a:prstGeom>
          <a:noFill/>
        </p:spPr>
        <p:txBody>
          <a:bodyPr wrap="square" lIns="179285" tIns="143428" rIns="179285" bIns="143428" rtlCol="0">
            <a:spAutoFit/>
          </a:bodyPr>
          <a:lstStyle/>
          <a:p>
            <a:pPr>
              <a:lnSpc>
                <a:spcPct val="90000"/>
              </a:lnSpc>
              <a:spcAft>
                <a:spcPts val="588"/>
              </a:spcAft>
            </a:pPr>
            <a:r>
              <a:rPr lang="tr-TR" sz="1372">
                <a:solidFill>
                  <a:srgbClr val="000000"/>
                </a:solidFill>
              </a:rPr>
              <a:t>Service </a:t>
            </a:r>
            <a:r>
              <a:rPr lang="tr-TR" sz="1372" err="1">
                <a:solidFill>
                  <a:srgbClr val="000000"/>
                </a:solidFill>
              </a:rPr>
              <a:t>ClusterIP</a:t>
            </a:r>
            <a:r>
              <a:rPr lang="tr-TR" sz="1372">
                <a:solidFill>
                  <a:srgbClr val="000000"/>
                </a:solidFill>
              </a:rPr>
              <a:t>  -&gt; Pod1 IP</a:t>
            </a:r>
            <a:endParaRPr lang="en-US" sz="1372" err="1">
              <a:solidFill>
                <a:srgbClr val="000000"/>
              </a:solidFill>
            </a:endParaRPr>
          </a:p>
        </p:txBody>
      </p:sp>
      <p:sp>
        <p:nvSpPr>
          <p:cNvPr id="71" name="TextBox 70">
            <a:extLst>
              <a:ext uri="{FF2B5EF4-FFF2-40B4-BE49-F238E27FC236}">
                <a16:creationId xmlns:a16="http://schemas.microsoft.com/office/drawing/2014/main" id="{3E7523CB-31E8-4460-B544-ABB8BCA9B118}"/>
              </a:ext>
            </a:extLst>
          </p:cNvPr>
          <p:cNvSpPr txBox="1"/>
          <p:nvPr/>
        </p:nvSpPr>
        <p:spPr>
          <a:xfrm>
            <a:off x="5639571" y="4446353"/>
            <a:ext cx="2622043" cy="479745"/>
          </a:xfrm>
          <a:prstGeom prst="rect">
            <a:avLst/>
          </a:prstGeom>
          <a:noFill/>
        </p:spPr>
        <p:txBody>
          <a:bodyPr wrap="square" lIns="179285" tIns="143428" rIns="179285" bIns="143428" rtlCol="0">
            <a:spAutoFit/>
          </a:bodyPr>
          <a:lstStyle/>
          <a:p>
            <a:pPr>
              <a:lnSpc>
                <a:spcPct val="90000"/>
              </a:lnSpc>
              <a:spcAft>
                <a:spcPts val="588"/>
              </a:spcAft>
            </a:pPr>
            <a:r>
              <a:rPr lang="tr-TR" sz="1372">
                <a:solidFill>
                  <a:srgbClr val="000000"/>
                </a:solidFill>
              </a:rPr>
              <a:t>Service </a:t>
            </a:r>
            <a:r>
              <a:rPr lang="tr-TR" sz="1372" err="1">
                <a:solidFill>
                  <a:srgbClr val="000000"/>
                </a:solidFill>
              </a:rPr>
              <a:t>ClusterIP</a:t>
            </a:r>
            <a:r>
              <a:rPr lang="tr-TR" sz="1372">
                <a:solidFill>
                  <a:srgbClr val="000000"/>
                </a:solidFill>
              </a:rPr>
              <a:t>  -&gt; Pod2 IP</a:t>
            </a:r>
            <a:endParaRPr lang="en-US" sz="1372" err="1">
              <a:solidFill>
                <a:srgbClr val="000000"/>
              </a:solidFill>
            </a:endParaRPr>
          </a:p>
        </p:txBody>
      </p:sp>
      <p:sp>
        <p:nvSpPr>
          <p:cNvPr id="72" name="TextBox 71">
            <a:extLst>
              <a:ext uri="{FF2B5EF4-FFF2-40B4-BE49-F238E27FC236}">
                <a16:creationId xmlns:a16="http://schemas.microsoft.com/office/drawing/2014/main" id="{781DDD2A-3E25-4F07-9A21-57F0BA18B20C}"/>
              </a:ext>
            </a:extLst>
          </p:cNvPr>
          <p:cNvSpPr txBox="1"/>
          <p:nvPr/>
        </p:nvSpPr>
        <p:spPr>
          <a:xfrm>
            <a:off x="9072367" y="4431159"/>
            <a:ext cx="2622043" cy="479745"/>
          </a:xfrm>
          <a:prstGeom prst="rect">
            <a:avLst/>
          </a:prstGeom>
          <a:noFill/>
        </p:spPr>
        <p:txBody>
          <a:bodyPr wrap="square" lIns="179285" tIns="143428" rIns="179285" bIns="143428" rtlCol="0">
            <a:spAutoFit/>
          </a:bodyPr>
          <a:lstStyle/>
          <a:p>
            <a:pPr>
              <a:lnSpc>
                <a:spcPct val="90000"/>
              </a:lnSpc>
              <a:spcAft>
                <a:spcPts val="588"/>
              </a:spcAft>
            </a:pPr>
            <a:r>
              <a:rPr lang="tr-TR" sz="1372">
                <a:solidFill>
                  <a:srgbClr val="000000"/>
                </a:solidFill>
              </a:rPr>
              <a:t>Service </a:t>
            </a:r>
            <a:r>
              <a:rPr lang="tr-TR" sz="1372" err="1">
                <a:solidFill>
                  <a:srgbClr val="000000"/>
                </a:solidFill>
              </a:rPr>
              <a:t>ClusterIP</a:t>
            </a:r>
            <a:r>
              <a:rPr lang="tr-TR" sz="1372">
                <a:solidFill>
                  <a:srgbClr val="000000"/>
                </a:solidFill>
              </a:rPr>
              <a:t>  -&gt; Pod2 IP</a:t>
            </a:r>
            <a:endParaRPr lang="en-US" sz="1372" err="1">
              <a:solidFill>
                <a:srgbClr val="000000"/>
              </a:solidFill>
            </a:endParaRPr>
          </a:p>
        </p:txBody>
      </p:sp>
      <p:cxnSp>
        <p:nvCxnSpPr>
          <p:cNvPr id="85" name="Straight Arrow Connector 84">
            <a:extLst>
              <a:ext uri="{FF2B5EF4-FFF2-40B4-BE49-F238E27FC236}">
                <a16:creationId xmlns:a16="http://schemas.microsoft.com/office/drawing/2014/main" id="{4AEA089C-B648-4913-ACEE-A35737CAA43C}"/>
              </a:ext>
            </a:extLst>
          </p:cNvPr>
          <p:cNvCxnSpPr>
            <a:cxnSpLocks/>
            <a:stCxn id="30" idx="2"/>
          </p:cNvCxnSpPr>
          <p:nvPr/>
        </p:nvCxnSpPr>
        <p:spPr>
          <a:xfrm>
            <a:off x="1712207" y="1942520"/>
            <a:ext cx="0" cy="4962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5406B7E-6FF3-40D8-8985-79A1FF0D9F68}"/>
              </a:ext>
            </a:extLst>
          </p:cNvPr>
          <p:cNvCxnSpPr>
            <a:cxnSpLocks/>
            <a:stCxn id="62" idx="2"/>
            <a:endCxn id="63" idx="0"/>
          </p:cNvCxnSpPr>
          <p:nvPr/>
        </p:nvCxnSpPr>
        <p:spPr>
          <a:xfrm>
            <a:off x="10373106" y="3433998"/>
            <a:ext cx="4192" cy="324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FCB3FF0-0C88-441F-841C-2F4EFFF07AE3}"/>
              </a:ext>
            </a:extLst>
          </p:cNvPr>
          <p:cNvCxnSpPr>
            <a:cxnSpLocks/>
            <a:stCxn id="18" idx="2"/>
            <a:endCxn id="47" idx="0"/>
          </p:cNvCxnSpPr>
          <p:nvPr/>
        </p:nvCxnSpPr>
        <p:spPr>
          <a:xfrm>
            <a:off x="6950593" y="3449191"/>
            <a:ext cx="4192" cy="324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44D4402-D6A5-485E-A2E9-B04B9F0AEA76}"/>
              </a:ext>
            </a:extLst>
          </p:cNvPr>
          <p:cNvGrpSpPr/>
          <p:nvPr/>
        </p:nvGrpSpPr>
        <p:grpSpPr>
          <a:xfrm>
            <a:off x="3280655" y="2378450"/>
            <a:ext cx="1722127" cy="1673582"/>
            <a:chOff x="3176605" y="3782949"/>
            <a:chExt cx="1761577" cy="1707141"/>
          </a:xfrm>
        </p:grpSpPr>
        <p:sp>
          <p:nvSpPr>
            <p:cNvPr id="49" name="Rectangle: Rounded Corners 48">
              <a:extLst>
                <a:ext uri="{FF2B5EF4-FFF2-40B4-BE49-F238E27FC236}">
                  <a16:creationId xmlns:a16="http://schemas.microsoft.com/office/drawing/2014/main" id="{442D51BD-CA71-4BF3-A047-3D4440B65978}"/>
                </a:ext>
              </a:extLst>
            </p:cNvPr>
            <p:cNvSpPr/>
            <p:nvPr/>
          </p:nvSpPr>
          <p:spPr bwMode="auto">
            <a:xfrm>
              <a:off x="3337042" y="4407383"/>
              <a:ext cx="1434280" cy="42705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000000"/>
                </a:solidFill>
                <a:cs typeface="Segoe UI" pitchFamily="34" charset="0"/>
              </a:endParaRPr>
            </a:p>
          </p:txBody>
        </p:sp>
        <p:sp>
          <p:nvSpPr>
            <p:cNvPr id="56" name="Rectangle: Rounded Corners 55">
              <a:extLst>
                <a:ext uri="{FF2B5EF4-FFF2-40B4-BE49-F238E27FC236}">
                  <a16:creationId xmlns:a16="http://schemas.microsoft.com/office/drawing/2014/main" id="{5ECDADC4-F8F4-4DED-A935-33ED9192B587}"/>
                </a:ext>
              </a:extLst>
            </p:cNvPr>
            <p:cNvSpPr/>
            <p:nvPr/>
          </p:nvSpPr>
          <p:spPr bwMode="auto">
            <a:xfrm>
              <a:off x="3337042" y="4913110"/>
              <a:ext cx="1434280" cy="427054"/>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000000"/>
                </a:solidFill>
                <a:cs typeface="Segoe UI" pitchFamily="34" charset="0"/>
              </a:endParaRPr>
            </a:p>
          </p:txBody>
        </p:sp>
        <p:sp>
          <p:nvSpPr>
            <p:cNvPr id="57" name="Rectangle: Rounded Corners 56">
              <a:extLst>
                <a:ext uri="{FF2B5EF4-FFF2-40B4-BE49-F238E27FC236}">
                  <a16:creationId xmlns:a16="http://schemas.microsoft.com/office/drawing/2014/main" id="{B95A8232-91C4-4756-BB51-CE4DF393789D}"/>
                </a:ext>
              </a:extLst>
            </p:cNvPr>
            <p:cNvSpPr/>
            <p:nvPr/>
          </p:nvSpPr>
          <p:spPr bwMode="auto">
            <a:xfrm>
              <a:off x="3176605" y="3782949"/>
              <a:ext cx="1761577" cy="170714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0"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568">
                  <a:solidFill>
                    <a:srgbClr val="000000"/>
                  </a:solidFill>
                  <a:cs typeface="Segoe UI" pitchFamily="34" charset="0"/>
                </a:rPr>
                <a:t>Service</a:t>
              </a:r>
              <a:endParaRPr lang="en-US" sz="1568" err="1">
                <a:solidFill>
                  <a:srgbClr val="000000"/>
                </a:solidFill>
                <a:cs typeface="Segoe UI" pitchFamily="34" charset="0"/>
              </a:endParaRPr>
            </a:p>
          </p:txBody>
        </p:sp>
      </p:grpSp>
      <p:sp>
        <p:nvSpPr>
          <p:cNvPr id="73" name="TextBox 72">
            <a:extLst>
              <a:ext uri="{FF2B5EF4-FFF2-40B4-BE49-F238E27FC236}">
                <a16:creationId xmlns:a16="http://schemas.microsoft.com/office/drawing/2014/main" id="{1EFF4820-9AAF-4358-8928-2506963395FB}"/>
              </a:ext>
            </a:extLst>
          </p:cNvPr>
          <p:cNvSpPr txBox="1"/>
          <p:nvPr/>
        </p:nvSpPr>
        <p:spPr>
          <a:xfrm>
            <a:off x="1724639" y="1835127"/>
            <a:ext cx="2269952" cy="506901"/>
          </a:xfrm>
          <a:prstGeom prst="rect">
            <a:avLst/>
          </a:prstGeom>
          <a:noFill/>
        </p:spPr>
        <p:txBody>
          <a:bodyPr wrap="square" lIns="179285" tIns="143428" rIns="179285" bIns="143428" rtlCol="0">
            <a:spAutoFit/>
          </a:bodyPr>
          <a:lstStyle/>
          <a:p>
            <a:pPr>
              <a:lnSpc>
                <a:spcPct val="90000"/>
              </a:lnSpc>
              <a:spcAft>
                <a:spcPts val="588"/>
              </a:spcAft>
            </a:pPr>
            <a:r>
              <a:rPr lang="tr-TR" sz="1568" err="1">
                <a:solidFill>
                  <a:srgbClr val="000000"/>
                </a:solidFill>
              </a:rPr>
              <a:t>Scale</a:t>
            </a:r>
            <a:r>
              <a:rPr lang="tr-TR" sz="1568">
                <a:solidFill>
                  <a:srgbClr val="000000"/>
                </a:solidFill>
              </a:rPr>
              <a:t> the </a:t>
            </a:r>
            <a:r>
              <a:rPr lang="tr-TR" sz="1568" err="1">
                <a:solidFill>
                  <a:srgbClr val="000000"/>
                </a:solidFill>
              </a:rPr>
              <a:t>application</a:t>
            </a:r>
            <a:endParaRPr lang="en-US" sz="1568" err="1">
              <a:solidFill>
                <a:srgbClr val="000000"/>
              </a:solidFill>
            </a:endParaRPr>
          </a:p>
        </p:txBody>
      </p:sp>
    </p:spTree>
    <p:extLst>
      <p:ext uri="{BB962C8B-B14F-4D97-AF65-F5344CB8AC3E}">
        <p14:creationId xmlns:p14="http://schemas.microsoft.com/office/powerpoint/2010/main" val="416701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par>
                                <p:cTn id="24" presetID="10" presetClass="entr" presetSubtype="0" fill="hold" nodeType="with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fade">
                                      <p:cBhvr>
                                        <p:cTn id="26" dur="500"/>
                                        <p:tgtEl>
                                          <p:spTgt spid="100"/>
                                        </p:tgtEl>
                                      </p:cBhvr>
                                    </p:animEffect>
                                  </p:childTnLst>
                                </p:cTn>
                              </p:par>
                              <p:par>
                                <p:cTn id="27" presetID="10"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a:xfrm>
            <a:off x="269241" y="289957"/>
            <a:ext cx="11655840" cy="553998"/>
          </a:xfrm>
        </p:spPr>
        <p:txBody>
          <a:bodyPr/>
          <a:lstStyle/>
          <a:p>
            <a:r>
              <a:rPr lang="en-US"/>
              <a:t>How Services Work</a:t>
            </a:r>
          </a:p>
        </p:txBody>
      </p:sp>
      <p:grpSp>
        <p:nvGrpSpPr>
          <p:cNvPr id="17" name="Group 16">
            <a:extLst>
              <a:ext uri="{FF2B5EF4-FFF2-40B4-BE49-F238E27FC236}">
                <a16:creationId xmlns:a16="http://schemas.microsoft.com/office/drawing/2014/main" id="{A2251C0C-1B03-48C9-9114-3E39006B1D18}"/>
              </a:ext>
            </a:extLst>
          </p:cNvPr>
          <p:cNvGrpSpPr/>
          <p:nvPr/>
        </p:nvGrpSpPr>
        <p:grpSpPr>
          <a:xfrm>
            <a:off x="5356534" y="1204688"/>
            <a:ext cx="3143713" cy="4044959"/>
            <a:chOff x="762792" y="2661152"/>
            <a:chExt cx="3635569" cy="6388126"/>
          </a:xfrm>
        </p:grpSpPr>
        <p:sp>
          <p:nvSpPr>
            <p:cNvPr id="21" name="Freeform: Shape 20">
              <a:extLst>
                <a:ext uri="{FF2B5EF4-FFF2-40B4-BE49-F238E27FC236}">
                  <a16:creationId xmlns:a16="http://schemas.microsoft.com/office/drawing/2014/main" id="{DB99595A-AB5C-4E17-BE8F-92B4059E8B2C}"/>
                </a:ext>
              </a:extLst>
            </p:cNvPr>
            <p:cNvSpPr/>
            <p:nvPr/>
          </p:nvSpPr>
          <p:spPr>
            <a:xfrm>
              <a:off x="762792" y="2661152"/>
              <a:ext cx="3635569"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a:t>
              </a:r>
              <a:endParaRPr lang="en-US" sz="1730">
                <a:solidFill>
                  <a:schemeClr val="accent1"/>
                </a:solidFill>
              </a:endParaRPr>
            </a:p>
          </p:txBody>
        </p:sp>
        <p:sp>
          <p:nvSpPr>
            <p:cNvPr id="22" name="Rectangle 21">
              <a:extLst>
                <a:ext uri="{FF2B5EF4-FFF2-40B4-BE49-F238E27FC236}">
                  <a16:creationId xmlns:a16="http://schemas.microsoft.com/office/drawing/2014/main" id="{8747862A-5764-4A32-8612-6598EFA5D1F0}"/>
                </a:ext>
              </a:extLst>
            </p:cNvPr>
            <p:cNvSpPr/>
            <p:nvPr/>
          </p:nvSpPr>
          <p:spPr>
            <a:xfrm>
              <a:off x="762792" y="3202876"/>
              <a:ext cx="3635569" cy="5846402"/>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8" name="Rectangle: Rounded Corners 17">
            <a:extLst>
              <a:ext uri="{FF2B5EF4-FFF2-40B4-BE49-F238E27FC236}">
                <a16:creationId xmlns:a16="http://schemas.microsoft.com/office/drawing/2014/main" id="{D82F9346-A3F2-4406-91B3-57ACF9498E82}"/>
              </a:ext>
            </a:extLst>
          </p:cNvPr>
          <p:cNvSpPr/>
          <p:nvPr/>
        </p:nvSpPr>
        <p:spPr bwMode="auto">
          <a:xfrm>
            <a:off x="6063253" y="2986595"/>
            <a:ext cx="1774680" cy="46259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proxy</a:t>
            </a:r>
            <a:endParaRPr lang="en-US" sz="1568" err="1">
              <a:solidFill>
                <a:srgbClr val="000000"/>
              </a:solidFill>
              <a:cs typeface="Segoe UI" pitchFamily="34" charset="0"/>
            </a:endParaRPr>
          </a:p>
        </p:txBody>
      </p:sp>
      <p:sp>
        <p:nvSpPr>
          <p:cNvPr id="47" name="Rectangle: Rounded Corners 46">
            <a:extLst>
              <a:ext uri="{FF2B5EF4-FFF2-40B4-BE49-F238E27FC236}">
                <a16:creationId xmlns:a16="http://schemas.microsoft.com/office/drawing/2014/main" id="{6B70ECFE-75BB-4857-A653-8BBB3AD51EB8}"/>
              </a:ext>
            </a:extLst>
          </p:cNvPr>
          <p:cNvSpPr/>
          <p:nvPr/>
        </p:nvSpPr>
        <p:spPr bwMode="auto">
          <a:xfrm>
            <a:off x="5565129" y="3773626"/>
            <a:ext cx="2779312" cy="1257579"/>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err="1">
                <a:solidFill>
                  <a:srgbClr val="000000"/>
                </a:solidFill>
                <a:cs typeface="Segoe UI" pitchFamily="34" charset="0"/>
              </a:rPr>
              <a:t>iptable</a:t>
            </a:r>
            <a:r>
              <a:rPr lang="tr-TR" sz="1372">
                <a:solidFill>
                  <a:srgbClr val="000000"/>
                </a:solidFill>
                <a:cs typeface="Segoe UI" pitchFamily="34" charset="0"/>
              </a:rPr>
              <a:t> </a:t>
            </a:r>
            <a:r>
              <a:rPr lang="tr-TR" sz="1372" err="1">
                <a:solidFill>
                  <a:srgbClr val="000000"/>
                </a:solidFill>
                <a:cs typeface="Segoe UI" pitchFamily="34" charset="0"/>
              </a:rPr>
              <a:t>rules</a:t>
            </a:r>
            <a:endParaRPr lang="en-US" sz="1372" err="1">
              <a:solidFill>
                <a:srgbClr val="000000"/>
              </a:solidFill>
              <a:cs typeface="Segoe UI" pitchFamily="34" charset="0"/>
            </a:endParaRPr>
          </a:p>
        </p:txBody>
      </p:sp>
      <p:grpSp>
        <p:nvGrpSpPr>
          <p:cNvPr id="23" name="Group 22">
            <a:extLst>
              <a:ext uri="{FF2B5EF4-FFF2-40B4-BE49-F238E27FC236}">
                <a16:creationId xmlns:a16="http://schemas.microsoft.com/office/drawing/2014/main" id="{397B5654-E3B5-42FA-A558-BB1BF07A4207}"/>
              </a:ext>
            </a:extLst>
          </p:cNvPr>
          <p:cNvGrpSpPr/>
          <p:nvPr/>
        </p:nvGrpSpPr>
        <p:grpSpPr>
          <a:xfrm>
            <a:off x="500393" y="2438818"/>
            <a:ext cx="2448493" cy="2680614"/>
            <a:chOff x="762793" y="2569028"/>
            <a:chExt cx="2576606" cy="3566901"/>
          </a:xfrm>
        </p:grpSpPr>
        <p:grpSp>
          <p:nvGrpSpPr>
            <p:cNvPr id="24" name="Group 23">
              <a:extLst>
                <a:ext uri="{FF2B5EF4-FFF2-40B4-BE49-F238E27FC236}">
                  <a16:creationId xmlns:a16="http://schemas.microsoft.com/office/drawing/2014/main" id="{44B86B3F-4FDF-458B-BA74-E6730845CFEE}"/>
                </a:ext>
              </a:extLst>
            </p:cNvPr>
            <p:cNvGrpSpPr/>
            <p:nvPr/>
          </p:nvGrpSpPr>
          <p:grpSpPr>
            <a:xfrm>
              <a:off x="762793" y="2569028"/>
              <a:ext cx="2576606" cy="3566901"/>
              <a:chOff x="762793" y="2661152"/>
              <a:chExt cx="2576606" cy="3566901"/>
            </a:xfrm>
          </p:grpSpPr>
          <p:sp>
            <p:nvSpPr>
              <p:cNvPr id="28" name="Freeform: Shape 27">
                <a:extLst>
                  <a:ext uri="{FF2B5EF4-FFF2-40B4-BE49-F238E27FC236}">
                    <a16:creationId xmlns:a16="http://schemas.microsoft.com/office/drawing/2014/main" id="{199DD1FF-0C20-4BEA-BCF1-9F0DC4443EA1}"/>
                  </a:ext>
                </a:extLst>
              </p:cNvPr>
              <p:cNvSpPr/>
              <p:nvPr/>
            </p:nvSpPr>
            <p:spPr>
              <a:xfrm>
                <a:off x="762793" y="2661152"/>
                <a:ext cx="2576606"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961"/>
                  <a:t>Master </a:t>
                </a:r>
                <a:r>
                  <a:rPr lang="tr-TR" sz="1961" err="1"/>
                  <a:t>node</a:t>
                </a:r>
                <a:endParaRPr lang="en-US" sz="1961"/>
              </a:p>
            </p:txBody>
          </p:sp>
          <p:sp>
            <p:nvSpPr>
              <p:cNvPr id="29" name="Rectangle 28">
                <a:extLst>
                  <a:ext uri="{FF2B5EF4-FFF2-40B4-BE49-F238E27FC236}">
                    <a16:creationId xmlns:a16="http://schemas.microsoft.com/office/drawing/2014/main" id="{BCA6A5FE-975B-43A3-8C12-8E4E22C62057}"/>
                  </a:ext>
                </a:extLst>
              </p:cNvPr>
              <p:cNvSpPr/>
              <p:nvPr/>
            </p:nvSpPr>
            <p:spPr>
              <a:xfrm>
                <a:off x="762793" y="3202877"/>
                <a:ext cx="2576606" cy="3025176"/>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25" name="Rectangle: Rounded Corners 24">
              <a:extLst>
                <a:ext uri="{FF2B5EF4-FFF2-40B4-BE49-F238E27FC236}">
                  <a16:creationId xmlns:a16="http://schemas.microsoft.com/office/drawing/2014/main" id="{89AB8B1F-C8E0-4BA6-A910-D74C194BE34C}"/>
                </a:ext>
              </a:extLst>
            </p:cNvPr>
            <p:cNvSpPr/>
            <p:nvPr/>
          </p:nvSpPr>
          <p:spPr bwMode="auto">
            <a:xfrm>
              <a:off x="915361" y="3441893"/>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730">
                  <a:solidFill>
                    <a:srgbClr val="000000"/>
                  </a:solidFill>
                  <a:cs typeface="Segoe UI" pitchFamily="34" charset="0"/>
                </a:rPr>
                <a:t>API Server</a:t>
              </a:r>
              <a:endParaRPr lang="en-US" sz="1730" err="1">
                <a:solidFill>
                  <a:srgbClr val="000000"/>
                </a:solidFill>
                <a:cs typeface="Segoe UI" pitchFamily="34" charset="0"/>
              </a:endParaRPr>
            </a:p>
          </p:txBody>
        </p:sp>
        <p:sp>
          <p:nvSpPr>
            <p:cNvPr id="27" name="Rectangle: Rounded Corners 26">
              <a:extLst>
                <a:ext uri="{FF2B5EF4-FFF2-40B4-BE49-F238E27FC236}">
                  <a16:creationId xmlns:a16="http://schemas.microsoft.com/office/drawing/2014/main" id="{BEA56DD2-4244-41DC-8C5E-422067B42152}"/>
                </a:ext>
              </a:extLst>
            </p:cNvPr>
            <p:cNvSpPr/>
            <p:nvPr/>
          </p:nvSpPr>
          <p:spPr bwMode="auto">
            <a:xfrm>
              <a:off x="915361" y="4623340"/>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scheduler</a:t>
              </a:r>
              <a:endParaRPr lang="en-US" sz="1568" err="1">
                <a:solidFill>
                  <a:srgbClr val="000000"/>
                </a:solidFill>
                <a:cs typeface="Segoe UI" pitchFamily="34" charset="0"/>
              </a:endParaRPr>
            </a:p>
          </p:txBody>
        </p:sp>
      </p:grpSp>
      <p:sp>
        <p:nvSpPr>
          <p:cNvPr id="30" name="Diamond 29">
            <a:extLst>
              <a:ext uri="{FF2B5EF4-FFF2-40B4-BE49-F238E27FC236}">
                <a16:creationId xmlns:a16="http://schemas.microsoft.com/office/drawing/2014/main" id="{789A5261-75D6-4352-801C-D97281B4DD22}"/>
              </a:ext>
            </a:extLst>
          </p:cNvPr>
          <p:cNvSpPr/>
          <p:nvPr/>
        </p:nvSpPr>
        <p:spPr>
          <a:xfrm>
            <a:off x="777282" y="1057101"/>
            <a:ext cx="1869851" cy="885418"/>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r>
              <a:rPr lang="en-US" sz="1372" dirty="0" err="1">
                <a:solidFill>
                  <a:srgbClr val="000000"/>
                </a:solidFill>
                <a:cs typeface="Segoe UI" pitchFamily="34" charset="0"/>
              </a:rPr>
              <a:t>kubectl</a:t>
            </a:r>
            <a:endParaRPr lang="en-US" sz="1372" dirty="0">
              <a:solidFill>
                <a:srgbClr val="000000"/>
              </a:solidFill>
              <a:cs typeface="Segoe UI" pitchFamily="34" charset="0"/>
            </a:endParaRPr>
          </a:p>
        </p:txBody>
      </p:sp>
      <p:grpSp>
        <p:nvGrpSpPr>
          <p:cNvPr id="31" name="Group 30">
            <a:extLst>
              <a:ext uri="{FF2B5EF4-FFF2-40B4-BE49-F238E27FC236}">
                <a16:creationId xmlns:a16="http://schemas.microsoft.com/office/drawing/2014/main" id="{C2A15C46-8DCD-49E7-B682-424B6394C380}"/>
              </a:ext>
            </a:extLst>
          </p:cNvPr>
          <p:cNvGrpSpPr/>
          <p:nvPr/>
        </p:nvGrpSpPr>
        <p:grpSpPr>
          <a:xfrm>
            <a:off x="1168001" y="4842629"/>
            <a:ext cx="1549733" cy="1372434"/>
            <a:chOff x="3693972" y="5327270"/>
            <a:chExt cx="1580808" cy="1399954"/>
          </a:xfrm>
        </p:grpSpPr>
        <p:sp>
          <p:nvSpPr>
            <p:cNvPr id="32" name="Cylinder 31">
              <a:extLst>
                <a:ext uri="{FF2B5EF4-FFF2-40B4-BE49-F238E27FC236}">
                  <a16:creationId xmlns:a16="http://schemas.microsoft.com/office/drawing/2014/main" id="{0ECA23D6-3206-4562-BCF0-E16E577A6203}"/>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Cylinder 32">
              <a:extLst>
                <a:ext uri="{FF2B5EF4-FFF2-40B4-BE49-F238E27FC236}">
                  <a16:creationId xmlns:a16="http://schemas.microsoft.com/office/drawing/2014/main" id="{FD6CAA7E-342D-49DE-994B-4024792E22B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Cylinder 33">
              <a:extLst>
                <a:ext uri="{FF2B5EF4-FFF2-40B4-BE49-F238E27FC236}">
                  <a16:creationId xmlns:a16="http://schemas.microsoft.com/office/drawing/2014/main" id="{3220097F-8165-49EE-9807-E73670D7D3A1}"/>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961">
                  <a:solidFill>
                    <a:srgbClr val="000000"/>
                  </a:solidFill>
                  <a:ea typeface="Segoe UI" pitchFamily="34" charset="0"/>
                  <a:cs typeface="Segoe UI" pitchFamily="34" charset="0"/>
                </a:rPr>
                <a:t>etcd</a:t>
              </a:r>
              <a:endParaRPr lang="en-US" sz="1961" err="1">
                <a:solidFill>
                  <a:srgbClr val="000000"/>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4D1010A1-57B4-4884-AACF-78D72424B1C0}"/>
              </a:ext>
            </a:extLst>
          </p:cNvPr>
          <p:cNvGrpSpPr/>
          <p:nvPr/>
        </p:nvGrpSpPr>
        <p:grpSpPr>
          <a:xfrm>
            <a:off x="5870487" y="1812554"/>
            <a:ext cx="2160211" cy="911993"/>
            <a:chOff x="5181747" y="2036501"/>
            <a:chExt cx="2203528" cy="930280"/>
          </a:xfrm>
        </p:grpSpPr>
        <p:sp>
          <p:nvSpPr>
            <p:cNvPr id="19" name="Rectangle: Rounded Corners 18">
              <a:extLst>
                <a:ext uri="{FF2B5EF4-FFF2-40B4-BE49-F238E27FC236}">
                  <a16:creationId xmlns:a16="http://schemas.microsoft.com/office/drawing/2014/main" id="{4F7776CF-CFFD-4C36-B946-D5AD636B6027}"/>
                </a:ext>
              </a:extLst>
            </p:cNvPr>
            <p:cNvSpPr/>
            <p:nvPr/>
          </p:nvSpPr>
          <p:spPr bwMode="auto">
            <a:xfrm>
              <a:off x="5181747" y="2036501"/>
              <a:ext cx="2203528" cy="93028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nvGrpSpPr>
            <p:cNvPr id="53" name="Group 52">
              <a:extLst>
                <a:ext uri="{FF2B5EF4-FFF2-40B4-BE49-F238E27FC236}">
                  <a16:creationId xmlns:a16="http://schemas.microsoft.com/office/drawing/2014/main" id="{97FF15E3-8ED4-43B2-B3B6-B43626BF95D4}"/>
                </a:ext>
              </a:extLst>
            </p:cNvPr>
            <p:cNvGrpSpPr/>
            <p:nvPr/>
          </p:nvGrpSpPr>
          <p:grpSpPr>
            <a:xfrm>
              <a:off x="5359397" y="2128204"/>
              <a:ext cx="1801130" cy="679940"/>
              <a:chOff x="5359397" y="2128204"/>
              <a:chExt cx="1801130" cy="679940"/>
            </a:xfrm>
          </p:grpSpPr>
          <p:sp>
            <p:nvSpPr>
              <p:cNvPr id="13" name="Rectangle: Rounded Corners 12">
                <a:extLst>
                  <a:ext uri="{FF2B5EF4-FFF2-40B4-BE49-F238E27FC236}">
                    <a16:creationId xmlns:a16="http://schemas.microsoft.com/office/drawing/2014/main" id="{4B3F44DB-0B44-46D1-B898-6BCCF17C56F1}"/>
                  </a:ext>
                </a:extLst>
              </p:cNvPr>
              <p:cNvSpPr/>
              <p:nvPr/>
            </p:nvSpPr>
            <p:spPr bwMode="auto">
              <a:xfrm>
                <a:off x="5359397" y="2219184"/>
                <a:ext cx="1801130" cy="58896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a:solidFill>
                      <a:srgbClr val="000000"/>
                    </a:solidFill>
                    <a:cs typeface="Segoe UI" pitchFamily="34" charset="0"/>
                  </a:rPr>
                  <a:t>Pod1</a:t>
                </a:r>
                <a:endParaRPr lang="en-US" sz="1372" err="1">
                  <a:solidFill>
                    <a:srgbClr val="000000"/>
                  </a:solidFill>
                  <a:cs typeface="Segoe UI" pitchFamily="34" charset="0"/>
                </a:endParaRPr>
              </a:p>
            </p:txBody>
          </p:sp>
          <p:sp>
            <p:nvSpPr>
              <p:cNvPr id="51" name="Rectangle: Rounded Corners 50">
                <a:extLst>
                  <a:ext uri="{FF2B5EF4-FFF2-40B4-BE49-F238E27FC236}">
                    <a16:creationId xmlns:a16="http://schemas.microsoft.com/office/drawing/2014/main" id="{80C4FB76-5508-448A-B944-CC9C43503997}"/>
                  </a:ext>
                </a:extLst>
              </p:cNvPr>
              <p:cNvSpPr/>
              <p:nvPr/>
            </p:nvSpPr>
            <p:spPr bwMode="auto">
              <a:xfrm>
                <a:off x="6123624" y="2128204"/>
                <a:ext cx="852486" cy="25123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52" name="Rectangle: Rounded Corners 51">
                <a:extLst>
                  <a:ext uri="{FF2B5EF4-FFF2-40B4-BE49-F238E27FC236}">
                    <a16:creationId xmlns:a16="http://schemas.microsoft.com/office/drawing/2014/main" id="{616A359F-A93F-46EF-8761-765B5FA0A7AF}"/>
                  </a:ext>
                </a:extLst>
              </p:cNvPr>
              <p:cNvSpPr/>
              <p:nvPr/>
            </p:nvSpPr>
            <p:spPr bwMode="auto">
              <a:xfrm>
                <a:off x="6123623" y="2507298"/>
                <a:ext cx="852485" cy="243889"/>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grpSp>
      </p:grpSp>
      <p:sp>
        <p:nvSpPr>
          <p:cNvPr id="55" name="TextBox 54">
            <a:extLst>
              <a:ext uri="{FF2B5EF4-FFF2-40B4-BE49-F238E27FC236}">
                <a16:creationId xmlns:a16="http://schemas.microsoft.com/office/drawing/2014/main" id="{2169CEA3-D321-4247-9CD4-DD5185729B45}"/>
              </a:ext>
            </a:extLst>
          </p:cNvPr>
          <p:cNvSpPr txBox="1"/>
          <p:nvPr/>
        </p:nvSpPr>
        <p:spPr>
          <a:xfrm>
            <a:off x="5632757" y="4052033"/>
            <a:ext cx="2622043" cy="479745"/>
          </a:xfrm>
          <a:prstGeom prst="rect">
            <a:avLst/>
          </a:prstGeom>
          <a:noFill/>
        </p:spPr>
        <p:txBody>
          <a:bodyPr wrap="square" lIns="179285" tIns="143428" rIns="179285" bIns="143428" rtlCol="0">
            <a:spAutoFit/>
          </a:bodyPr>
          <a:lstStyle/>
          <a:p>
            <a:pPr>
              <a:lnSpc>
                <a:spcPct val="90000"/>
              </a:lnSpc>
              <a:spcAft>
                <a:spcPts val="588"/>
              </a:spcAft>
            </a:pPr>
            <a:r>
              <a:rPr lang="tr-TR" sz="1372">
                <a:solidFill>
                  <a:srgbClr val="000000"/>
                </a:solidFill>
              </a:rPr>
              <a:t>Service </a:t>
            </a:r>
            <a:r>
              <a:rPr lang="tr-TR" sz="1372" err="1">
                <a:solidFill>
                  <a:srgbClr val="000000"/>
                </a:solidFill>
              </a:rPr>
              <a:t>ClusterIP</a:t>
            </a:r>
            <a:r>
              <a:rPr lang="tr-TR" sz="1372">
                <a:solidFill>
                  <a:srgbClr val="000000"/>
                </a:solidFill>
              </a:rPr>
              <a:t>  -&gt; Pod1 IP</a:t>
            </a:r>
            <a:endParaRPr lang="en-US" sz="1372" err="1">
              <a:solidFill>
                <a:srgbClr val="000000"/>
              </a:solidFill>
            </a:endParaRPr>
          </a:p>
        </p:txBody>
      </p:sp>
      <p:grpSp>
        <p:nvGrpSpPr>
          <p:cNvPr id="59" name="Group 58">
            <a:extLst>
              <a:ext uri="{FF2B5EF4-FFF2-40B4-BE49-F238E27FC236}">
                <a16:creationId xmlns:a16="http://schemas.microsoft.com/office/drawing/2014/main" id="{C077FF6D-C184-416C-9EE9-CFC9234EEBDE}"/>
              </a:ext>
            </a:extLst>
          </p:cNvPr>
          <p:cNvGrpSpPr/>
          <p:nvPr/>
        </p:nvGrpSpPr>
        <p:grpSpPr>
          <a:xfrm>
            <a:off x="8779048" y="1189494"/>
            <a:ext cx="3143713" cy="4044959"/>
            <a:chOff x="762792" y="2661152"/>
            <a:chExt cx="3635569" cy="6388126"/>
          </a:xfrm>
        </p:grpSpPr>
        <p:sp>
          <p:nvSpPr>
            <p:cNvPr id="60" name="Freeform: Shape 59">
              <a:extLst>
                <a:ext uri="{FF2B5EF4-FFF2-40B4-BE49-F238E27FC236}">
                  <a16:creationId xmlns:a16="http://schemas.microsoft.com/office/drawing/2014/main" id="{1375C25A-0406-4AB3-954B-85B6F4AD9510}"/>
                </a:ext>
              </a:extLst>
            </p:cNvPr>
            <p:cNvSpPr/>
            <p:nvPr/>
          </p:nvSpPr>
          <p:spPr>
            <a:xfrm>
              <a:off x="762792" y="2661152"/>
              <a:ext cx="3635569" cy="557080"/>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2</a:t>
              </a:r>
              <a:endParaRPr lang="en-US" sz="1730">
                <a:solidFill>
                  <a:schemeClr val="accent1"/>
                </a:solidFill>
              </a:endParaRPr>
            </a:p>
          </p:txBody>
        </p:sp>
        <p:sp>
          <p:nvSpPr>
            <p:cNvPr id="61" name="Rectangle 60">
              <a:extLst>
                <a:ext uri="{FF2B5EF4-FFF2-40B4-BE49-F238E27FC236}">
                  <a16:creationId xmlns:a16="http://schemas.microsoft.com/office/drawing/2014/main" id="{C78D717B-71DE-49AF-BC0F-43C53DC57A4E}"/>
                </a:ext>
              </a:extLst>
            </p:cNvPr>
            <p:cNvSpPr/>
            <p:nvPr/>
          </p:nvSpPr>
          <p:spPr>
            <a:xfrm>
              <a:off x="762792" y="3202876"/>
              <a:ext cx="3635569" cy="5846402"/>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2" name="Rectangle: Rounded Corners 61">
            <a:extLst>
              <a:ext uri="{FF2B5EF4-FFF2-40B4-BE49-F238E27FC236}">
                <a16:creationId xmlns:a16="http://schemas.microsoft.com/office/drawing/2014/main" id="{B7ACC2E4-96AA-4CF3-AE73-64C64BE83C85}"/>
              </a:ext>
            </a:extLst>
          </p:cNvPr>
          <p:cNvSpPr/>
          <p:nvPr/>
        </p:nvSpPr>
        <p:spPr bwMode="auto">
          <a:xfrm>
            <a:off x="9485766" y="2971401"/>
            <a:ext cx="1774680" cy="46259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568">
                <a:solidFill>
                  <a:srgbClr val="000000"/>
                </a:solidFill>
                <a:cs typeface="Segoe UI" pitchFamily="34" charset="0"/>
              </a:rPr>
              <a:t>Kube-</a:t>
            </a:r>
            <a:r>
              <a:rPr lang="tr-TR" sz="1568" err="1">
                <a:solidFill>
                  <a:srgbClr val="000000"/>
                </a:solidFill>
                <a:cs typeface="Segoe UI" pitchFamily="34" charset="0"/>
              </a:rPr>
              <a:t>proxy</a:t>
            </a:r>
            <a:endParaRPr lang="en-US" sz="1568" err="1">
              <a:solidFill>
                <a:srgbClr val="000000"/>
              </a:solidFill>
              <a:cs typeface="Segoe UI" pitchFamily="34" charset="0"/>
            </a:endParaRPr>
          </a:p>
        </p:txBody>
      </p:sp>
      <p:sp>
        <p:nvSpPr>
          <p:cNvPr id="63" name="Rectangle: Rounded Corners 62">
            <a:extLst>
              <a:ext uri="{FF2B5EF4-FFF2-40B4-BE49-F238E27FC236}">
                <a16:creationId xmlns:a16="http://schemas.microsoft.com/office/drawing/2014/main" id="{D2489B22-D757-42C2-9F30-D31139A05B9B}"/>
              </a:ext>
            </a:extLst>
          </p:cNvPr>
          <p:cNvSpPr/>
          <p:nvPr/>
        </p:nvSpPr>
        <p:spPr bwMode="auto">
          <a:xfrm>
            <a:off x="8987642" y="3758432"/>
            <a:ext cx="2779312" cy="1257579"/>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r>
              <a:rPr lang="tr-TR" sz="1372" err="1">
                <a:solidFill>
                  <a:srgbClr val="000000"/>
                </a:solidFill>
                <a:cs typeface="Segoe UI" pitchFamily="34" charset="0"/>
              </a:rPr>
              <a:t>iptable</a:t>
            </a:r>
            <a:r>
              <a:rPr lang="tr-TR" sz="1372">
                <a:solidFill>
                  <a:srgbClr val="000000"/>
                </a:solidFill>
                <a:cs typeface="Segoe UI" pitchFamily="34" charset="0"/>
              </a:rPr>
              <a:t> </a:t>
            </a:r>
            <a:r>
              <a:rPr lang="tr-TR" sz="1372" err="1">
                <a:solidFill>
                  <a:srgbClr val="000000"/>
                </a:solidFill>
                <a:cs typeface="Segoe UI" pitchFamily="34" charset="0"/>
              </a:rPr>
              <a:t>rules</a:t>
            </a:r>
            <a:endParaRPr lang="en-US" sz="1372" err="1">
              <a:solidFill>
                <a:srgbClr val="000000"/>
              </a:solidFill>
              <a:cs typeface="Segoe UI" pitchFamily="34" charset="0"/>
            </a:endParaRPr>
          </a:p>
        </p:txBody>
      </p:sp>
      <p:grpSp>
        <p:nvGrpSpPr>
          <p:cNvPr id="64" name="Group 63">
            <a:extLst>
              <a:ext uri="{FF2B5EF4-FFF2-40B4-BE49-F238E27FC236}">
                <a16:creationId xmlns:a16="http://schemas.microsoft.com/office/drawing/2014/main" id="{E9432F21-C703-4C3C-AB0A-CFDB8154539B}"/>
              </a:ext>
            </a:extLst>
          </p:cNvPr>
          <p:cNvGrpSpPr/>
          <p:nvPr/>
        </p:nvGrpSpPr>
        <p:grpSpPr>
          <a:xfrm>
            <a:off x="9293001" y="1797361"/>
            <a:ext cx="2160211" cy="911993"/>
            <a:chOff x="5181747" y="2036501"/>
            <a:chExt cx="2203528" cy="930280"/>
          </a:xfrm>
        </p:grpSpPr>
        <p:sp>
          <p:nvSpPr>
            <p:cNvPr id="65" name="Rectangle: Rounded Corners 64">
              <a:extLst>
                <a:ext uri="{FF2B5EF4-FFF2-40B4-BE49-F238E27FC236}">
                  <a16:creationId xmlns:a16="http://schemas.microsoft.com/office/drawing/2014/main" id="{9B02A864-2B13-4CFE-8669-0D791232A80D}"/>
                </a:ext>
              </a:extLst>
            </p:cNvPr>
            <p:cNvSpPr/>
            <p:nvPr/>
          </p:nvSpPr>
          <p:spPr bwMode="auto">
            <a:xfrm>
              <a:off x="5181747" y="2036501"/>
              <a:ext cx="2203528" cy="93028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nvGrpSpPr>
            <p:cNvPr id="66" name="Group 65">
              <a:extLst>
                <a:ext uri="{FF2B5EF4-FFF2-40B4-BE49-F238E27FC236}">
                  <a16:creationId xmlns:a16="http://schemas.microsoft.com/office/drawing/2014/main" id="{6D3B53A6-D261-499A-9607-EAEBF2316C64}"/>
                </a:ext>
              </a:extLst>
            </p:cNvPr>
            <p:cNvGrpSpPr/>
            <p:nvPr/>
          </p:nvGrpSpPr>
          <p:grpSpPr>
            <a:xfrm>
              <a:off x="5359397" y="2128204"/>
              <a:ext cx="1801130" cy="679940"/>
              <a:chOff x="5359397" y="2128204"/>
              <a:chExt cx="1801130" cy="679940"/>
            </a:xfrm>
          </p:grpSpPr>
          <p:sp>
            <p:nvSpPr>
              <p:cNvPr id="67" name="Rectangle: Rounded Corners 66">
                <a:extLst>
                  <a:ext uri="{FF2B5EF4-FFF2-40B4-BE49-F238E27FC236}">
                    <a16:creationId xmlns:a16="http://schemas.microsoft.com/office/drawing/2014/main" id="{08045A51-22FD-4C5A-ADAE-2523F12D3690}"/>
                  </a:ext>
                </a:extLst>
              </p:cNvPr>
              <p:cNvSpPr/>
              <p:nvPr/>
            </p:nvSpPr>
            <p:spPr bwMode="auto">
              <a:xfrm>
                <a:off x="5359397" y="2219184"/>
                <a:ext cx="1801130" cy="58896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a:solidFill>
                      <a:srgbClr val="000000"/>
                    </a:solidFill>
                    <a:cs typeface="Segoe UI" pitchFamily="34" charset="0"/>
                  </a:rPr>
                  <a:t>Pod2</a:t>
                </a:r>
                <a:endParaRPr lang="en-US" sz="1372" err="1">
                  <a:solidFill>
                    <a:srgbClr val="000000"/>
                  </a:solidFill>
                  <a:cs typeface="Segoe UI" pitchFamily="34" charset="0"/>
                </a:endParaRPr>
              </a:p>
            </p:txBody>
          </p:sp>
          <p:sp>
            <p:nvSpPr>
              <p:cNvPr id="68" name="Rectangle: Rounded Corners 67">
                <a:extLst>
                  <a:ext uri="{FF2B5EF4-FFF2-40B4-BE49-F238E27FC236}">
                    <a16:creationId xmlns:a16="http://schemas.microsoft.com/office/drawing/2014/main" id="{02C85836-4918-46E8-8536-3C4819647E44}"/>
                  </a:ext>
                </a:extLst>
              </p:cNvPr>
              <p:cNvSpPr/>
              <p:nvPr/>
            </p:nvSpPr>
            <p:spPr bwMode="auto">
              <a:xfrm>
                <a:off x="6123624" y="2128204"/>
                <a:ext cx="852486" cy="25123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69" name="Rectangle: Rounded Corners 68">
                <a:extLst>
                  <a:ext uri="{FF2B5EF4-FFF2-40B4-BE49-F238E27FC236}">
                    <a16:creationId xmlns:a16="http://schemas.microsoft.com/office/drawing/2014/main" id="{65382897-B12C-43D3-BEC7-8CED3CE3C52E}"/>
                  </a:ext>
                </a:extLst>
              </p:cNvPr>
              <p:cNvSpPr/>
              <p:nvPr/>
            </p:nvSpPr>
            <p:spPr bwMode="auto">
              <a:xfrm>
                <a:off x="6123623" y="2507298"/>
                <a:ext cx="852485" cy="243889"/>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grpSp>
      </p:grpSp>
      <p:sp>
        <p:nvSpPr>
          <p:cNvPr id="70" name="TextBox 69">
            <a:extLst>
              <a:ext uri="{FF2B5EF4-FFF2-40B4-BE49-F238E27FC236}">
                <a16:creationId xmlns:a16="http://schemas.microsoft.com/office/drawing/2014/main" id="{EC14668D-3976-4609-864B-9C419173BFA5}"/>
              </a:ext>
            </a:extLst>
          </p:cNvPr>
          <p:cNvSpPr txBox="1"/>
          <p:nvPr/>
        </p:nvSpPr>
        <p:spPr>
          <a:xfrm>
            <a:off x="9055270" y="4036840"/>
            <a:ext cx="2622043" cy="479745"/>
          </a:xfrm>
          <a:prstGeom prst="rect">
            <a:avLst/>
          </a:prstGeom>
          <a:noFill/>
        </p:spPr>
        <p:txBody>
          <a:bodyPr wrap="square" lIns="179285" tIns="143428" rIns="179285" bIns="143428" rtlCol="0">
            <a:spAutoFit/>
          </a:bodyPr>
          <a:lstStyle/>
          <a:p>
            <a:pPr>
              <a:lnSpc>
                <a:spcPct val="90000"/>
              </a:lnSpc>
              <a:spcAft>
                <a:spcPts val="588"/>
              </a:spcAft>
            </a:pPr>
            <a:r>
              <a:rPr lang="tr-TR" sz="1372">
                <a:solidFill>
                  <a:srgbClr val="000000"/>
                </a:solidFill>
              </a:rPr>
              <a:t>Service </a:t>
            </a:r>
            <a:r>
              <a:rPr lang="tr-TR" sz="1372" err="1">
                <a:solidFill>
                  <a:srgbClr val="000000"/>
                </a:solidFill>
              </a:rPr>
              <a:t>ClusterIP</a:t>
            </a:r>
            <a:r>
              <a:rPr lang="tr-TR" sz="1372">
                <a:solidFill>
                  <a:srgbClr val="000000"/>
                </a:solidFill>
              </a:rPr>
              <a:t>  -&gt; Pod1 IP</a:t>
            </a:r>
            <a:endParaRPr lang="en-US" sz="1372" err="1">
              <a:solidFill>
                <a:srgbClr val="000000"/>
              </a:solidFill>
            </a:endParaRPr>
          </a:p>
        </p:txBody>
      </p:sp>
      <p:sp>
        <p:nvSpPr>
          <p:cNvPr id="71" name="TextBox 70">
            <a:extLst>
              <a:ext uri="{FF2B5EF4-FFF2-40B4-BE49-F238E27FC236}">
                <a16:creationId xmlns:a16="http://schemas.microsoft.com/office/drawing/2014/main" id="{3E7523CB-31E8-4460-B544-ABB8BCA9B118}"/>
              </a:ext>
            </a:extLst>
          </p:cNvPr>
          <p:cNvSpPr txBox="1"/>
          <p:nvPr/>
        </p:nvSpPr>
        <p:spPr>
          <a:xfrm>
            <a:off x="5639571" y="4446353"/>
            <a:ext cx="2622043" cy="479745"/>
          </a:xfrm>
          <a:prstGeom prst="rect">
            <a:avLst/>
          </a:prstGeom>
          <a:noFill/>
        </p:spPr>
        <p:txBody>
          <a:bodyPr wrap="square" lIns="179285" tIns="143428" rIns="179285" bIns="143428" rtlCol="0">
            <a:spAutoFit/>
          </a:bodyPr>
          <a:lstStyle/>
          <a:p>
            <a:pPr>
              <a:lnSpc>
                <a:spcPct val="90000"/>
              </a:lnSpc>
              <a:spcAft>
                <a:spcPts val="588"/>
              </a:spcAft>
            </a:pPr>
            <a:r>
              <a:rPr lang="tr-TR" sz="1372">
                <a:solidFill>
                  <a:srgbClr val="000000"/>
                </a:solidFill>
              </a:rPr>
              <a:t>Service </a:t>
            </a:r>
            <a:r>
              <a:rPr lang="tr-TR" sz="1372" err="1">
                <a:solidFill>
                  <a:srgbClr val="000000"/>
                </a:solidFill>
              </a:rPr>
              <a:t>ClusterIP</a:t>
            </a:r>
            <a:r>
              <a:rPr lang="tr-TR" sz="1372">
                <a:solidFill>
                  <a:srgbClr val="000000"/>
                </a:solidFill>
              </a:rPr>
              <a:t>  -&gt; Pod2 IP</a:t>
            </a:r>
            <a:endParaRPr lang="en-US" sz="1372" err="1">
              <a:solidFill>
                <a:srgbClr val="000000"/>
              </a:solidFill>
            </a:endParaRPr>
          </a:p>
        </p:txBody>
      </p:sp>
      <p:sp>
        <p:nvSpPr>
          <p:cNvPr id="72" name="TextBox 71">
            <a:extLst>
              <a:ext uri="{FF2B5EF4-FFF2-40B4-BE49-F238E27FC236}">
                <a16:creationId xmlns:a16="http://schemas.microsoft.com/office/drawing/2014/main" id="{781DDD2A-3E25-4F07-9A21-57F0BA18B20C}"/>
              </a:ext>
            </a:extLst>
          </p:cNvPr>
          <p:cNvSpPr txBox="1"/>
          <p:nvPr/>
        </p:nvSpPr>
        <p:spPr>
          <a:xfrm>
            <a:off x="9072367" y="4431159"/>
            <a:ext cx="2622043" cy="479745"/>
          </a:xfrm>
          <a:prstGeom prst="rect">
            <a:avLst/>
          </a:prstGeom>
          <a:noFill/>
        </p:spPr>
        <p:txBody>
          <a:bodyPr wrap="square" lIns="179285" tIns="143428" rIns="179285" bIns="143428" rtlCol="0">
            <a:spAutoFit/>
          </a:bodyPr>
          <a:lstStyle/>
          <a:p>
            <a:pPr>
              <a:lnSpc>
                <a:spcPct val="90000"/>
              </a:lnSpc>
              <a:spcAft>
                <a:spcPts val="588"/>
              </a:spcAft>
            </a:pPr>
            <a:r>
              <a:rPr lang="tr-TR" sz="1372">
                <a:solidFill>
                  <a:srgbClr val="000000"/>
                </a:solidFill>
              </a:rPr>
              <a:t>Service </a:t>
            </a:r>
            <a:r>
              <a:rPr lang="tr-TR" sz="1372" err="1">
                <a:solidFill>
                  <a:srgbClr val="000000"/>
                </a:solidFill>
              </a:rPr>
              <a:t>ClusterIP</a:t>
            </a:r>
            <a:r>
              <a:rPr lang="tr-TR" sz="1372">
                <a:solidFill>
                  <a:srgbClr val="000000"/>
                </a:solidFill>
              </a:rPr>
              <a:t>  -&gt; Pod2 IP</a:t>
            </a:r>
            <a:endParaRPr lang="en-US" sz="1372" err="1">
              <a:solidFill>
                <a:srgbClr val="000000"/>
              </a:solidFill>
            </a:endParaRPr>
          </a:p>
        </p:txBody>
      </p:sp>
      <p:pic>
        <p:nvPicPr>
          <p:cNvPr id="74" name="Picture 2" descr="Image result for azure load balancer">
            <a:extLst>
              <a:ext uri="{FF2B5EF4-FFF2-40B4-BE49-F238E27FC236}">
                <a16:creationId xmlns:a16="http://schemas.microsoft.com/office/drawing/2014/main" id="{B2A2F716-5C4A-4E67-8CE9-9637C9AB4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253" y="5732938"/>
            <a:ext cx="1517385" cy="796628"/>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a:extLst>
              <a:ext uri="{FF2B5EF4-FFF2-40B4-BE49-F238E27FC236}">
                <a16:creationId xmlns:a16="http://schemas.microsoft.com/office/drawing/2014/main" id="{8A6B393B-EEEC-4481-B2D6-A2CFA330EADD}"/>
              </a:ext>
            </a:extLst>
          </p:cNvPr>
          <p:cNvCxnSpPr>
            <a:cxnSpLocks/>
            <a:stCxn id="74" idx="0"/>
            <a:endCxn id="63" idx="2"/>
          </p:cNvCxnSpPr>
          <p:nvPr/>
        </p:nvCxnSpPr>
        <p:spPr>
          <a:xfrm flipV="1">
            <a:off x="8663946" y="5016012"/>
            <a:ext cx="1713353" cy="7169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677E77C-414B-4C75-BD5F-766B59813435}"/>
              </a:ext>
            </a:extLst>
          </p:cNvPr>
          <p:cNvCxnSpPr>
            <a:cxnSpLocks/>
            <a:stCxn id="63" idx="0"/>
            <a:endCxn id="19" idx="2"/>
          </p:cNvCxnSpPr>
          <p:nvPr/>
        </p:nvCxnSpPr>
        <p:spPr>
          <a:xfrm flipH="1" flipV="1">
            <a:off x="6950593" y="2724547"/>
            <a:ext cx="3426705" cy="10338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036FF60-652A-4811-AB5A-99D894C29FB6}"/>
              </a:ext>
            </a:extLst>
          </p:cNvPr>
          <p:cNvCxnSpPr>
            <a:cxnSpLocks/>
            <a:stCxn id="47" idx="0"/>
          </p:cNvCxnSpPr>
          <p:nvPr/>
        </p:nvCxnSpPr>
        <p:spPr>
          <a:xfrm flipH="1" flipV="1">
            <a:off x="6950593" y="2724548"/>
            <a:ext cx="4192" cy="10490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C40529A-0B49-4D15-AD81-7E9308CF5D38}"/>
              </a:ext>
            </a:extLst>
          </p:cNvPr>
          <p:cNvCxnSpPr>
            <a:cxnSpLocks/>
            <a:stCxn id="47" idx="0"/>
            <a:endCxn id="65" idx="2"/>
          </p:cNvCxnSpPr>
          <p:nvPr/>
        </p:nvCxnSpPr>
        <p:spPr>
          <a:xfrm flipV="1">
            <a:off x="6954784" y="2709354"/>
            <a:ext cx="3418322" cy="10642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70986BA-5FC4-493E-B50C-58484F48F370}"/>
              </a:ext>
            </a:extLst>
          </p:cNvPr>
          <p:cNvCxnSpPr>
            <a:cxnSpLocks/>
            <a:stCxn id="63" idx="0"/>
            <a:endCxn id="65" idx="2"/>
          </p:cNvCxnSpPr>
          <p:nvPr/>
        </p:nvCxnSpPr>
        <p:spPr>
          <a:xfrm flipH="1" flipV="1">
            <a:off x="10373106" y="2709354"/>
            <a:ext cx="4192" cy="10490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44D4402-D6A5-485E-A2E9-B04B9F0AEA76}"/>
              </a:ext>
            </a:extLst>
          </p:cNvPr>
          <p:cNvGrpSpPr/>
          <p:nvPr/>
        </p:nvGrpSpPr>
        <p:grpSpPr>
          <a:xfrm>
            <a:off x="3280655" y="2378450"/>
            <a:ext cx="1722127" cy="1673582"/>
            <a:chOff x="3176605" y="3782949"/>
            <a:chExt cx="1761577" cy="1707141"/>
          </a:xfrm>
        </p:grpSpPr>
        <p:sp>
          <p:nvSpPr>
            <p:cNvPr id="49" name="Rectangle: Rounded Corners 48">
              <a:extLst>
                <a:ext uri="{FF2B5EF4-FFF2-40B4-BE49-F238E27FC236}">
                  <a16:creationId xmlns:a16="http://schemas.microsoft.com/office/drawing/2014/main" id="{442D51BD-CA71-4BF3-A047-3D4440B65978}"/>
                </a:ext>
              </a:extLst>
            </p:cNvPr>
            <p:cNvSpPr/>
            <p:nvPr/>
          </p:nvSpPr>
          <p:spPr bwMode="auto">
            <a:xfrm>
              <a:off x="3337042" y="4407383"/>
              <a:ext cx="1434280" cy="427054"/>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000000"/>
                </a:solidFill>
                <a:cs typeface="Segoe UI" pitchFamily="34" charset="0"/>
              </a:endParaRPr>
            </a:p>
          </p:txBody>
        </p:sp>
        <p:sp>
          <p:nvSpPr>
            <p:cNvPr id="56" name="Rectangle: Rounded Corners 55">
              <a:extLst>
                <a:ext uri="{FF2B5EF4-FFF2-40B4-BE49-F238E27FC236}">
                  <a16:creationId xmlns:a16="http://schemas.microsoft.com/office/drawing/2014/main" id="{5ECDADC4-F8F4-4DED-A935-33ED9192B587}"/>
                </a:ext>
              </a:extLst>
            </p:cNvPr>
            <p:cNvSpPr/>
            <p:nvPr/>
          </p:nvSpPr>
          <p:spPr bwMode="auto">
            <a:xfrm>
              <a:off x="3337042" y="4913110"/>
              <a:ext cx="1434280" cy="427054"/>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000000"/>
                </a:solidFill>
                <a:cs typeface="Segoe UI" pitchFamily="34" charset="0"/>
              </a:endParaRPr>
            </a:p>
          </p:txBody>
        </p:sp>
        <p:sp>
          <p:nvSpPr>
            <p:cNvPr id="57" name="Rectangle: Rounded Corners 56">
              <a:extLst>
                <a:ext uri="{FF2B5EF4-FFF2-40B4-BE49-F238E27FC236}">
                  <a16:creationId xmlns:a16="http://schemas.microsoft.com/office/drawing/2014/main" id="{B95A8232-91C4-4756-BB51-CE4DF393789D}"/>
                </a:ext>
              </a:extLst>
            </p:cNvPr>
            <p:cNvSpPr/>
            <p:nvPr/>
          </p:nvSpPr>
          <p:spPr bwMode="auto">
            <a:xfrm>
              <a:off x="3176605" y="3782949"/>
              <a:ext cx="1761577" cy="170714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0"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568">
                  <a:solidFill>
                    <a:srgbClr val="000000"/>
                  </a:solidFill>
                  <a:cs typeface="Segoe UI" pitchFamily="34" charset="0"/>
                </a:rPr>
                <a:t>Service</a:t>
              </a:r>
              <a:endParaRPr lang="en-US" sz="1568" err="1">
                <a:solidFill>
                  <a:srgbClr val="000000"/>
                </a:solidFill>
                <a:cs typeface="Segoe UI" pitchFamily="34" charset="0"/>
              </a:endParaRPr>
            </a:p>
          </p:txBody>
        </p:sp>
      </p:grpSp>
      <p:cxnSp>
        <p:nvCxnSpPr>
          <p:cNvPr id="75" name="Straight Arrow Connector 74">
            <a:extLst>
              <a:ext uri="{FF2B5EF4-FFF2-40B4-BE49-F238E27FC236}">
                <a16:creationId xmlns:a16="http://schemas.microsoft.com/office/drawing/2014/main" id="{D5646CD8-1B80-4D16-AACA-21857CE992EA}"/>
              </a:ext>
            </a:extLst>
          </p:cNvPr>
          <p:cNvCxnSpPr>
            <a:cxnSpLocks/>
            <a:stCxn id="74" idx="0"/>
            <a:endCxn id="47" idx="2"/>
          </p:cNvCxnSpPr>
          <p:nvPr/>
        </p:nvCxnSpPr>
        <p:spPr>
          <a:xfrm flipH="1" flipV="1">
            <a:off x="6954785" y="5031205"/>
            <a:ext cx="1709161" cy="7017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FF38316-C129-4C0A-ABD6-1023B2993CDB}"/>
              </a:ext>
            </a:extLst>
          </p:cNvPr>
          <p:cNvSpPr txBox="1"/>
          <p:nvPr/>
        </p:nvSpPr>
        <p:spPr>
          <a:xfrm>
            <a:off x="3522847" y="5415690"/>
            <a:ext cx="4695281" cy="506901"/>
          </a:xfrm>
          <a:prstGeom prst="rect">
            <a:avLst/>
          </a:prstGeom>
          <a:noFill/>
        </p:spPr>
        <p:txBody>
          <a:bodyPr wrap="square" lIns="179285" tIns="143428" rIns="179285" bIns="143428" rtlCol="0">
            <a:spAutoFit/>
          </a:bodyPr>
          <a:lstStyle/>
          <a:p>
            <a:pPr>
              <a:lnSpc>
                <a:spcPct val="90000"/>
              </a:lnSpc>
              <a:spcAft>
                <a:spcPts val="588"/>
              </a:spcAft>
            </a:pPr>
            <a:r>
              <a:rPr lang="tr-TR" sz="1568">
                <a:solidFill>
                  <a:srgbClr val="000000"/>
                </a:solidFill>
              </a:rPr>
              <a:t>Access to the service from </a:t>
            </a:r>
            <a:r>
              <a:rPr lang="tr-TR" sz="1568" err="1">
                <a:solidFill>
                  <a:srgbClr val="000000"/>
                </a:solidFill>
              </a:rPr>
              <a:t>outside</a:t>
            </a:r>
            <a:r>
              <a:rPr lang="tr-TR" sz="1568">
                <a:solidFill>
                  <a:srgbClr val="000000"/>
                </a:solidFill>
              </a:rPr>
              <a:t> of the </a:t>
            </a:r>
            <a:r>
              <a:rPr lang="tr-TR" sz="1568" err="1">
                <a:solidFill>
                  <a:srgbClr val="000000"/>
                </a:solidFill>
              </a:rPr>
              <a:t>cluster</a:t>
            </a:r>
            <a:endParaRPr lang="en-US" sz="1568" err="1">
              <a:solidFill>
                <a:srgbClr val="000000"/>
              </a:solidFill>
            </a:endParaRPr>
          </a:p>
        </p:txBody>
      </p:sp>
      <p:sp>
        <p:nvSpPr>
          <p:cNvPr id="77" name="TextBox 76">
            <a:extLst>
              <a:ext uri="{FF2B5EF4-FFF2-40B4-BE49-F238E27FC236}">
                <a16:creationId xmlns:a16="http://schemas.microsoft.com/office/drawing/2014/main" id="{07DFDDAF-7E1C-4314-8A09-B44F3F0BA94E}"/>
              </a:ext>
            </a:extLst>
          </p:cNvPr>
          <p:cNvSpPr txBox="1"/>
          <p:nvPr/>
        </p:nvSpPr>
        <p:spPr>
          <a:xfrm>
            <a:off x="3522846" y="5750116"/>
            <a:ext cx="4695281" cy="506901"/>
          </a:xfrm>
          <a:prstGeom prst="rect">
            <a:avLst/>
          </a:prstGeom>
          <a:noFill/>
        </p:spPr>
        <p:txBody>
          <a:bodyPr wrap="square" lIns="179285" tIns="143428" rIns="179285" bIns="143428" rtlCol="0">
            <a:spAutoFit/>
          </a:bodyPr>
          <a:lstStyle/>
          <a:p>
            <a:pPr>
              <a:lnSpc>
                <a:spcPct val="90000"/>
              </a:lnSpc>
              <a:spcAft>
                <a:spcPts val="588"/>
              </a:spcAft>
            </a:pPr>
            <a:r>
              <a:rPr lang="tr-TR" sz="1568" err="1">
                <a:solidFill>
                  <a:srgbClr val="000000"/>
                </a:solidFill>
              </a:rPr>
              <a:t>Pods</a:t>
            </a:r>
            <a:r>
              <a:rPr lang="tr-TR" sz="1568">
                <a:solidFill>
                  <a:srgbClr val="000000"/>
                </a:solidFill>
              </a:rPr>
              <a:t> </a:t>
            </a:r>
            <a:r>
              <a:rPr lang="tr-TR" sz="1568" err="1">
                <a:solidFill>
                  <a:srgbClr val="000000"/>
                </a:solidFill>
              </a:rPr>
              <a:t>are</a:t>
            </a:r>
            <a:r>
              <a:rPr lang="tr-TR" sz="1568">
                <a:solidFill>
                  <a:srgbClr val="000000"/>
                </a:solidFill>
              </a:rPr>
              <a:t> </a:t>
            </a:r>
            <a:r>
              <a:rPr lang="tr-TR" sz="1568" err="1">
                <a:solidFill>
                  <a:srgbClr val="000000"/>
                </a:solidFill>
              </a:rPr>
              <a:t>load-balanced</a:t>
            </a:r>
            <a:r>
              <a:rPr lang="tr-TR" sz="1568">
                <a:solidFill>
                  <a:srgbClr val="000000"/>
                </a:solidFill>
              </a:rPr>
              <a:t> </a:t>
            </a:r>
            <a:r>
              <a:rPr lang="tr-TR" sz="1568" err="1">
                <a:solidFill>
                  <a:srgbClr val="000000"/>
                </a:solidFill>
              </a:rPr>
              <a:t>via</a:t>
            </a:r>
            <a:r>
              <a:rPr lang="tr-TR" sz="1568">
                <a:solidFill>
                  <a:srgbClr val="000000"/>
                </a:solidFill>
              </a:rPr>
              <a:t> </a:t>
            </a:r>
            <a:r>
              <a:rPr lang="tr-TR" sz="1568" err="1">
                <a:solidFill>
                  <a:srgbClr val="000000"/>
                </a:solidFill>
              </a:rPr>
              <a:t>iptable</a:t>
            </a:r>
            <a:r>
              <a:rPr lang="tr-TR" sz="1568">
                <a:solidFill>
                  <a:srgbClr val="000000"/>
                </a:solidFill>
              </a:rPr>
              <a:t> </a:t>
            </a:r>
            <a:r>
              <a:rPr lang="tr-TR" sz="1568" err="1">
                <a:solidFill>
                  <a:srgbClr val="000000"/>
                </a:solidFill>
              </a:rPr>
              <a:t>rules</a:t>
            </a:r>
            <a:endParaRPr lang="en-US" sz="1568" err="1">
              <a:solidFill>
                <a:srgbClr val="000000"/>
              </a:solidFill>
            </a:endParaRPr>
          </a:p>
        </p:txBody>
      </p:sp>
    </p:spTree>
    <p:extLst>
      <p:ext uri="{BB962C8B-B14F-4D97-AF65-F5344CB8AC3E}">
        <p14:creationId xmlns:p14="http://schemas.microsoft.com/office/powerpoint/2010/main" val="3864863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par>
                                <p:cTn id="19" presetID="10"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childTnLst>
                                </p:cTn>
                              </p:par>
                              <p:par>
                                <p:cTn id="30" presetID="10" presetClass="entr" presetSubtype="0"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10"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7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p:txBody>
          <a:bodyPr/>
          <a:lstStyle/>
          <a:p>
            <a:r>
              <a:rPr lang="en-US" dirty="0"/>
              <a:t>Services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p:txBody>
          <a:bodyPr/>
          <a:lstStyle/>
          <a:p>
            <a:r>
              <a:rPr lang="en-US" dirty="0"/>
              <a:t>Kubernetes Service Demo</a:t>
            </a:r>
          </a:p>
        </p:txBody>
      </p:sp>
    </p:spTree>
    <p:extLst>
      <p:ext uri="{BB962C8B-B14F-4D97-AF65-F5344CB8AC3E}">
        <p14:creationId xmlns:p14="http://schemas.microsoft.com/office/powerpoint/2010/main" val="1155109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588263" y="2425541"/>
            <a:ext cx="4167887" cy="1107996"/>
          </a:xfrm>
        </p:spPr>
        <p:txBody>
          <a:bodyPr/>
          <a:lstStyle/>
          <a:p>
            <a:r>
              <a:rPr lang="en-US" sz="3600" dirty="0" err="1"/>
              <a:t>ConfigMaps</a:t>
            </a:r>
            <a:r>
              <a:rPr lang="en-US" sz="3600" dirty="0"/>
              <a:t> &amp; Secrets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51661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052F-1DF6-4AB6-926E-D5BC0ED07067}"/>
              </a:ext>
            </a:extLst>
          </p:cNvPr>
          <p:cNvSpPr>
            <a:spLocks noGrp="1"/>
          </p:cNvSpPr>
          <p:nvPr>
            <p:ph type="title"/>
          </p:nvPr>
        </p:nvSpPr>
        <p:spPr>
          <a:xfrm>
            <a:off x="96276" y="122610"/>
            <a:ext cx="11018520" cy="553998"/>
          </a:xfrm>
        </p:spPr>
        <p:txBody>
          <a:bodyPr/>
          <a:lstStyle/>
          <a:p>
            <a:r>
              <a:rPr lang="en-US"/>
              <a:t>What is Kubernetes</a:t>
            </a:r>
            <a:br>
              <a:rPr lang="en-US"/>
            </a:br>
            <a:endParaRPr lang="en-US"/>
          </a:p>
        </p:txBody>
      </p:sp>
      <p:sp>
        <p:nvSpPr>
          <p:cNvPr id="3" name="Content Placeholder 2">
            <a:extLst>
              <a:ext uri="{FF2B5EF4-FFF2-40B4-BE49-F238E27FC236}">
                <a16:creationId xmlns:a16="http://schemas.microsoft.com/office/drawing/2014/main" id="{AC642190-B7C5-45F3-A6A9-EC862FCD612A}"/>
              </a:ext>
            </a:extLst>
          </p:cNvPr>
          <p:cNvSpPr>
            <a:spLocks noGrp="1"/>
          </p:cNvSpPr>
          <p:nvPr>
            <p:ph idx="1"/>
          </p:nvPr>
        </p:nvSpPr>
        <p:spPr>
          <a:xfrm>
            <a:off x="261793" y="1080685"/>
            <a:ext cx="5127855" cy="5392245"/>
          </a:xfrm>
        </p:spPr>
        <p:txBody>
          <a:bodyPr/>
          <a:lstStyle/>
          <a:p>
            <a:r>
              <a:rPr lang="en-US" sz="2400"/>
              <a:t>Cluster </a:t>
            </a:r>
          </a:p>
          <a:p>
            <a:pPr lvl="1"/>
            <a:r>
              <a:rPr lang="en-US" sz="1600"/>
              <a:t> A pool (federation) of virtual machines (nodes) </a:t>
            </a:r>
          </a:p>
          <a:p>
            <a:r>
              <a:rPr lang="en-US" sz="2400"/>
              <a:t>Services </a:t>
            </a:r>
          </a:p>
          <a:p>
            <a:pPr lvl="1"/>
            <a:r>
              <a:rPr lang="en-US" sz="1600"/>
              <a:t>Networking</a:t>
            </a:r>
          </a:p>
          <a:p>
            <a:r>
              <a:rPr lang="en-US" sz="2400"/>
              <a:t>Node </a:t>
            </a:r>
          </a:p>
          <a:p>
            <a:pPr lvl="1"/>
            <a:r>
              <a:rPr lang="en-US" sz="1600"/>
              <a:t>Virtual Machine</a:t>
            </a:r>
          </a:p>
          <a:p>
            <a:r>
              <a:rPr lang="en-US" sz="2400"/>
              <a:t>Pod</a:t>
            </a:r>
          </a:p>
          <a:p>
            <a:pPr lvl="1"/>
            <a:r>
              <a:rPr lang="en-US" sz="1600"/>
              <a:t>Container</a:t>
            </a:r>
          </a:p>
          <a:p>
            <a:r>
              <a:rPr lang="en-US" sz="2400"/>
              <a:t>Deployment</a:t>
            </a:r>
          </a:p>
          <a:p>
            <a:pPr lvl="1"/>
            <a:r>
              <a:rPr lang="en-US" sz="1600" err="1"/>
              <a:t>ReplicaSet</a:t>
            </a:r>
            <a:endParaRPr lang="en-US" sz="1600"/>
          </a:p>
          <a:p>
            <a:r>
              <a:rPr lang="en-US" sz="2400"/>
              <a:t>Volumes </a:t>
            </a:r>
          </a:p>
          <a:p>
            <a:pPr lvl="1"/>
            <a:r>
              <a:rPr lang="en-US" sz="1600"/>
              <a:t>Storage</a:t>
            </a:r>
          </a:p>
          <a:p>
            <a:endParaRPr lang="en-US"/>
          </a:p>
          <a:p>
            <a:endParaRPr lang="en-US"/>
          </a:p>
        </p:txBody>
      </p:sp>
      <p:sp>
        <p:nvSpPr>
          <p:cNvPr id="5" name="Rectangle 4">
            <a:extLst>
              <a:ext uri="{FF2B5EF4-FFF2-40B4-BE49-F238E27FC236}">
                <a16:creationId xmlns:a16="http://schemas.microsoft.com/office/drawing/2014/main" id="{735DAFB0-9E23-47FE-81A6-1B983E4B5EBC}"/>
              </a:ext>
            </a:extLst>
          </p:cNvPr>
          <p:cNvSpPr/>
          <p:nvPr/>
        </p:nvSpPr>
        <p:spPr bwMode="auto">
          <a:xfrm>
            <a:off x="7018237" y="2622528"/>
            <a:ext cx="3483241" cy="553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Service (load balancer)</a:t>
            </a:r>
          </a:p>
        </p:txBody>
      </p:sp>
      <p:sp>
        <p:nvSpPr>
          <p:cNvPr id="12" name="Rectangle 11">
            <a:extLst>
              <a:ext uri="{FF2B5EF4-FFF2-40B4-BE49-F238E27FC236}">
                <a16:creationId xmlns:a16="http://schemas.microsoft.com/office/drawing/2014/main" id="{EBF4A9E7-3144-4541-B547-FCD49B811504}"/>
              </a:ext>
            </a:extLst>
          </p:cNvPr>
          <p:cNvSpPr/>
          <p:nvPr/>
        </p:nvSpPr>
        <p:spPr bwMode="auto">
          <a:xfrm>
            <a:off x="7321414" y="4034826"/>
            <a:ext cx="623718" cy="695166"/>
          </a:xfrm>
          <a:prstGeom prst="rect">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a:solidFill>
                  <a:srgbClr val="FFFFFF"/>
                </a:solidFill>
                <a:ea typeface="Segoe UI" pitchFamily="34" charset="0"/>
                <a:cs typeface="Segoe UI" pitchFamily="34" charset="0"/>
              </a:rPr>
              <a:t>Pod</a:t>
            </a:r>
            <a:endParaRPr lang="en-US" sz="700">
              <a:solidFill>
                <a:srgbClr val="FFFFFF"/>
              </a:solidFill>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5F0D1CF1-2F98-4B32-A9A9-7BFFFCB8A878}"/>
              </a:ext>
            </a:extLst>
          </p:cNvPr>
          <p:cNvCxnSpPr>
            <a:cxnSpLocks/>
          </p:cNvCxnSpPr>
          <p:nvPr/>
        </p:nvCxnSpPr>
        <p:spPr>
          <a:xfrm flipH="1">
            <a:off x="7549554" y="3140412"/>
            <a:ext cx="390995" cy="36012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95CC589-26DA-4AA0-953F-994473FA385D}"/>
              </a:ext>
            </a:extLst>
          </p:cNvPr>
          <p:cNvCxnSpPr>
            <a:cxnSpLocks/>
          </p:cNvCxnSpPr>
          <p:nvPr/>
        </p:nvCxnSpPr>
        <p:spPr>
          <a:xfrm>
            <a:off x="8762394" y="2180518"/>
            <a:ext cx="1" cy="360031"/>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AFFB834-B3D9-459D-9AEE-D8BFE1404169}"/>
              </a:ext>
            </a:extLst>
          </p:cNvPr>
          <p:cNvSpPr/>
          <p:nvPr/>
        </p:nvSpPr>
        <p:spPr bwMode="auto">
          <a:xfrm>
            <a:off x="7701187" y="1250554"/>
            <a:ext cx="2215002" cy="888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External Load Balancer </a:t>
            </a:r>
          </a:p>
        </p:txBody>
      </p:sp>
      <p:sp>
        <p:nvSpPr>
          <p:cNvPr id="42" name="Rectangle: Rounded Corners 41">
            <a:extLst>
              <a:ext uri="{FF2B5EF4-FFF2-40B4-BE49-F238E27FC236}">
                <a16:creationId xmlns:a16="http://schemas.microsoft.com/office/drawing/2014/main" id="{B94238F7-2777-423E-934A-5498E2AC6F4B}"/>
              </a:ext>
            </a:extLst>
          </p:cNvPr>
          <p:cNvSpPr/>
          <p:nvPr/>
        </p:nvSpPr>
        <p:spPr bwMode="auto">
          <a:xfrm>
            <a:off x="5439518" y="2400019"/>
            <a:ext cx="6576986" cy="4156055"/>
          </a:xfrm>
          <a:prstGeom prst="roundRect">
            <a:avLst/>
          </a:prstGeom>
          <a:noFill/>
          <a:ln w="3810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TextBox 50">
            <a:extLst>
              <a:ext uri="{FF2B5EF4-FFF2-40B4-BE49-F238E27FC236}">
                <a16:creationId xmlns:a16="http://schemas.microsoft.com/office/drawing/2014/main" id="{CA89B40E-8AAC-4238-B2F4-544B562AC67B}"/>
              </a:ext>
            </a:extLst>
          </p:cNvPr>
          <p:cNvSpPr txBox="1"/>
          <p:nvPr/>
        </p:nvSpPr>
        <p:spPr>
          <a:xfrm>
            <a:off x="6464406" y="2063267"/>
            <a:ext cx="960053" cy="307777"/>
          </a:xfrm>
          <a:prstGeom prst="rect">
            <a:avLst/>
          </a:prstGeom>
          <a:noFill/>
        </p:spPr>
        <p:txBody>
          <a:bodyPr wrap="square" lIns="0" tIns="0" rIns="0" bIns="0" rtlCol="0">
            <a:spAutoFit/>
          </a:bodyPr>
          <a:lstStyle/>
          <a:p>
            <a:pPr algn="l"/>
            <a:r>
              <a:rPr lang="en-US" sz="2000"/>
              <a:t>Cluster</a:t>
            </a:r>
          </a:p>
        </p:txBody>
      </p:sp>
      <p:grpSp>
        <p:nvGrpSpPr>
          <p:cNvPr id="53" name="Group 52">
            <a:extLst>
              <a:ext uri="{FF2B5EF4-FFF2-40B4-BE49-F238E27FC236}">
                <a16:creationId xmlns:a16="http://schemas.microsoft.com/office/drawing/2014/main" id="{6D3ACFA5-A718-475A-946E-14E39699ABAD}"/>
              </a:ext>
            </a:extLst>
          </p:cNvPr>
          <p:cNvGrpSpPr/>
          <p:nvPr/>
        </p:nvGrpSpPr>
        <p:grpSpPr>
          <a:xfrm>
            <a:off x="9308126" y="4889575"/>
            <a:ext cx="1005591" cy="441739"/>
            <a:chOff x="5329060" y="3395537"/>
            <a:chExt cx="1005591" cy="441739"/>
          </a:xfrm>
        </p:grpSpPr>
        <p:sp>
          <p:nvSpPr>
            <p:cNvPr id="54" name="Flowchart: Magnetic Disk 53">
              <a:extLst>
                <a:ext uri="{FF2B5EF4-FFF2-40B4-BE49-F238E27FC236}">
                  <a16:creationId xmlns:a16="http://schemas.microsoft.com/office/drawing/2014/main" id="{7B538A1C-7C77-41EA-80AD-B0227C4A6860}"/>
                </a:ext>
              </a:extLst>
            </p:cNvPr>
            <p:cNvSpPr/>
            <p:nvPr/>
          </p:nvSpPr>
          <p:spPr bwMode="auto">
            <a:xfrm>
              <a:off x="5329060" y="3395537"/>
              <a:ext cx="772085" cy="441739"/>
            </a:xfrm>
            <a:prstGeom prst="flowChartMagneticDisk">
              <a:avLst/>
            </a:prstGeom>
            <a:solidFill>
              <a:schemeClr val="tx2">
                <a:lumMod val="40000"/>
                <a:lumOff val="60000"/>
              </a:schemeClr>
            </a:solidFill>
            <a:ln>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TextBox 54">
              <a:extLst>
                <a:ext uri="{FF2B5EF4-FFF2-40B4-BE49-F238E27FC236}">
                  <a16:creationId xmlns:a16="http://schemas.microsoft.com/office/drawing/2014/main" id="{BA54F372-97B3-4258-B557-BD9E0B29D4D0}"/>
                </a:ext>
              </a:extLst>
            </p:cNvPr>
            <p:cNvSpPr txBox="1"/>
            <p:nvPr/>
          </p:nvSpPr>
          <p:spPr>
            <a:xfrm>
              <a:off x="5374598" y="3541757"/>
              <a:ext cx="960053" cy="246221"/>
            </a:xfrm>
            <a:prstGeom prst="rect">
              <a:avLst/>
            </a:prstGeom>
            <a:noFill/>
          </p:spPr>
          <p:txBody>
            <a:bodyPr wrap="square" lIns="0" tIns="0" rIns="0" bIns="0" rtlCol="0">
              <a:spAutoFit/>
            </a:bodyPr>
            <a:lstStyle/>
            <a:p>
              <a:pPr algn="l"/>
              <a:r>
                <a:rPr lang="en-US" sz="1600"/>
                <a:t>Volume</a:t>
              </a:r>
              <a:endParaRPr lang="en-US" sz="2000"/>
            </a:p>
          </p:txBody>
        </p:sp>
      </p:grpSp>
      <p:grpSp>
        <p:nvGrpSpPr>
          <p:cNvPr id="56" name="Group 55">
            <a:extLst>
              <a:ext uri="{FF2B5EF4-FFF2-40B4-BE49-F238E27FC236}">
                <a16:creationId xmlns:a16="http://schemas.microsoft.com/office/drawing/2014/main" id="{1658A1E0-1495-44E9-B481-5D0986B88806}"/>
              </a:ext>
            </a:extLst>
          </p:cNvPr>
          <p:cNvGrpSpPr/>
          <p:nvPr/>
        </p:nvGrpSpPr>
        <p:grpSpPr>
          <a:xfrm>
            <a:off x="7278902" y="4886093"/>
            <a:ext cx="997038" cy="441739"/>
            <a:chOff x="6586049" y="3554893"/>
            <a:chExt cx="997038" cy="441739"/>
          </a:xfrm>
        </p:grpSpPr>
        <p:sp>
          <p:nvSpPr>
            <p:cNvPr id="57" name="Flowchart: Magnetic Disk 56">
              <a:extLst>
                <a:ext uri="{FF2B5EF4-FFF2-40B4-BE49-F238E27FC236}">
                  <a16:creationId xmlns:a16="http://schemas.microsoft.com/office/drawing/2014/main" id="{83CEA69A-DBC2-4517-9BC6-E6BAB61C77D5}"/>
                </a:ext>
              </a:extLst>
            </p:cNvPr>
            <p:cNvSpPr/>
            <p:nvPr/>
          </p:nvSpPr>
          <p:spPr bwMode="auto">
            <a:xfrm>
              <a:off x="6586049" y="3554893"/>
              <a:ext cx="772085" cy="441739"/>
            </a:xfrm>
            <a:prstGeom prst="flowChartMagneticDisk">
              <a:avLst/>
            </a:prstGeom>
            <a:solidFill>
              <a:schemeClr val="tx2">
                <a:lumMod val="40000"/>
                <a:lumOff val="60000"/>
              </a:schemeClr>
            </a:solidFill>
            <a:ln>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B8206DD8-189F-4DBC-9985-C9ED7BBEE739}"/>
                </a:ext>
              </a:extLst>
            </p:cNvPr>
            <p:cNvSpPr txBox="1"/>
            <p:nvPr/>
          </p:nvSpPr>
          <p:spPr>
            <a:xfrm>
              <a:off x="6623034" y="3693055"/>
              <a:ext cx="960053" cy="246221"/>
            </a:xfrm>
            <a:prstGeom prst="rect">
              <a:avLst/>
            </a:prstGeom>
            <a:noFill/>
          </p:spPr>
          <p:txBody>
            <a:bodyPr wrap="square" lIns="0" tIns="0" rIns="0" bIns="0" rtlCol="0">
              <a:spAutoFit/>
            </a:bodyPr>
            <a:lstStyle/>
            <a:p>
              <a:pPr algn="l"/>
              <a:r>
                <a:rPr lang="en-US" sz="1600"/>
                <a:t>Volume</a:t>
              </a:r>
              <a:endParaRPr lang="en-US" sz="2000"/>
            </a:p>
          </p:txBody>
        </p:sp>
      </p:grpSp>
      <p:grpSp>
        <p:nvGrpSpPr>
          <p:cNvPr id="59" name="Group 58">
            <a:extLst>
              <a:ext uri="{FF2B5EF4-FFF2-40B4-BE49-F238E27FC236}">
                <a16:creationId xmlns:a16="http://schemas.microsoft.com/office/drawing/2014/main" id="{2C888E47-6C8F-4A28-9718-B7CC43E809A3}"/>
              </a:ext>
            </a:extLst>
          </p:cNvPr>
          <p:cNvGrpSpPr/>
          <p:nvPr/>
        </p:nvGrpSpPr>
        <p:grpSpPr>
          <a:xfrm>
            <a:off x="8293007" y="4891680"/>
            <a:ext cx="1005591" cy="441739"/>
            <a:chOff x="6066964" y="3644072"/>
            <a:chExt cx="1005591" cy="441739"/>
          </a:xfrm>
        </p:grpSpPr>
        <p:sp>
          <p:nvSpPr>
            <p:cNvPr id="60" name="Flowchart: Magnetic Disk 59">
              <a:extLst>
                <a:ext uri="{FF2B5EF4-FFF2-40B4-BE49-F238E27FC236}">
                  <a16:creationId xmlns:a16="http://schemas.microsoft.com/office/drawing/2014/main" id="{596E1E2C-D1B0-4066-92B2-77EFB3830281}"/>
                </a:ext>
              </a:extLst>
            </p:cNvPr>
            <p:cNvSpPr/>
            <p:nvPr/>
          </p:nvSpPr>
          <p:spPr bwMode="auto">
            <a:xfrm>
              <a:off x="6066964" y="3644072"/>
              <a:ext cx="772085" cy="441739"/>
            </a:xfrm>
            <a:prstGeom prst="flowChartMagneticDisk">
              <a:avLst/>
            </a:prstGeom>
            <a:solidFill>
              <a:schemeClr val="tx2">
                <a:lumMod val="40000"/>
                <a:lumOff val="60000"/>
              </a:schemeClr>
            </a:solidFill>
            <a:ln>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TextBox 60">
              <a:extLst>
                <a:ext uri="{FF2B5EF4-FFF2-40B4-BE49-F238E27FC236}">
                  <a16:creationId xmlns:a16="http://schemas.microsoft.com/office/drawing/2014/main" id="{8F8AF90A-6BD5-470F-B680-6B27742A215F}"/>
                </a:ext>
              </a:extLst>
            </p:cNvPr>
            <p:cNvSpPr txBox="1"/>
            <p:nvPr/>
          </p:nvSpPr>
          <p:spPr>
            <a:xfrm>
              <a:off x="6112502" y="3790292"/>
              <a:ext cx="960053" cy="246221"/>
            </a:xfrm>
            <a:prstGeom prst="rect">
              <a:avLst/>
            </a:prstGeom>
            <a:noFill/>
          </p:spPr>
          <p:txBody>
            <a:bodyPr wrap="square" lIns="0" tIns="0" rIns="0" bIns="0" rtlCol="0">
              <a:spAutoFit/>
            </a:bodyPr>
            <a:lstStyle/>
            <a:p>
              <a:pPr algn="l"/>
              <a:r>
                <a:rPr lang="en-US" sz="1600"/>
                <a:t>Volume</a:t>
              </a:r>
              <a:endParaRPr lang="en-US" sz="2000"/>
            </a:p>
          </p:txBody>
        </p:sp>
      </p:grpSp>
      <p:sp>
        <p:nvSpPr>
          <p:cNvPr id="52" name="Rectangle: Rounded Corners 51">
            <a:extLst>
              <a:ext uri="{FF2B5EF4-FFF2-40B4-BE49-F238E27FC236}">
                <a16:creationId xmlns:a16="http://schemas.microsoft.com/office/drawing/2014/main" id="{46584FF0-4F84-43E6-906B-432A2B6A31DF}"/>
              </a:ext>
            </a:extLst>
          </p:cNvPr>
          <p:cNvSpPr/>
          <p:nvPr/>
        </p:nvSpPr>
        <p:spPr bwMode="auto">
          <a:xfrm>
            <a:off x="5597267" y="4041200"/>
            <a:ext cx="1287217" cy="459581"/>
          </a:xfrm>
          <a:prstGeom prst="roundRect">
            <a:avLst/>
          </a:prstGeom>
          <a:solidFill>
            <a:schemeClr val="accent1">
              <a:lumMod val="20000"/>
              <a:lumOff val="80000"/>
            </a:schemeClr>
          </a:solidFill>
          <a:ln w="9525">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200">
                <a:solidFill>
                  <a:srgbClr val="000000"/>
                </a:solidFill>
              </a:rPr>
              <a:t>Deployment</a:t>
            </a:r>
            <a:endParaRPr lang="en-US" sz="2000">
              <a:solidFill>
                <a:srgbClr val="000000"/>
              </a:solidFill>
            </a:endParaRPr>
          </a:p>
        </p:txBody>
      </p:sp>
      <p:cxnSp>
        <p:nvCxnSpPr>
          <p:cNvPr id="1028" name="Connector: Elbow 1027">
            <a:extLst>
              <a:ext uri="{FF2B5EF4-FFF2-40B4-BE49-F238E27FC236}">
                <a16:creationId xmlns:a16="http://schemas.microsoft.com/office/drawing/2014/main" id="{FEE93614-222D-473D-B87F-21B19F6EE347}"/>
              </a:ext>
            </a:extLst>
          </p:cNvPr>
          <p:cNvCxnSpPr>
            <a:cxnSpLocks/>
          </p:cNvCxnSpPr>
          <p:nvPr/>
        </p:nvCxnSpPr>
        <p:spPr>
          <a:xfrm>
            <a:off x="6796750" y="4513777"/>
            <a:ext cx="563087" cy="11413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CA37425-552C-4CC5-9DF0-4237E9697410}"/>
              </a:ext>
            </a:extLst>
          </p:cNvPr>
          <p:cNvGrpSpPr/>
          <p:nvPr/>
        </p:nvGrpSpPr>
        <p:grpSpPr>
          <a:xfrm>
            <a:off x="5671155" y="4699469"/>
            <a:ext cx="1505463" cy="922890"/>
            <a:chOff x="5906599" y="4361991"/>
            <a:chExt cx="1505463" cy="922890"/>
          </a:xfrm>
        </p:grpSpPr>
        <p:sp>
          <p:nvSpPr>
            <p:cNvPr id="62" name="Rectangle: Folded Corner 61">
              <a:extLst>
                <a:ext uri="{FF2B5EF4-FFF2-40B4-BE49-F238E27FC236}">
                  <a16:creationId xmlns:a16="http://schemas.microsoft.com/office/drawing/2014/main" id="{F4AE55B7-A760-47DD-A516-F0F3D2711356}"/>
                </a:ext>
              </a:extLst>
            </p:cNvPr>
            <p:cNvSpPr/>
            <p:nvPr/>
          </p:nvSpPr>
          <p:spPr bwMode="auto">
            <a:xfrm rot="10800000">
              <a:off x="6049815" y="4361991"/>
              <a:ext cx="643729" cy="74747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025" name="Straight Connector 1024">
              <a:extLst>
                <a:ext uri="{FF2B5EF4-FFF2-40B4-BE49-F238E27FC236}">
                  <a16:creationId xmlns:a16="http://schemas.microsoft.com/office/drawing/2014/main" id="{20FDDD92-4CE4-4587-B220-EA1C11432039}"/>
                </a:ext>
              </a:extLst>
            </p:cNvPr>
            <p:cNvCxnSpPr>
              <a:cxnSpLocks/>
            </p:cNvCxnSpPr>
            <p:nvPr/>
          </p:nvCxnSpPr>
          <p:spPr>
            <a:xfrm>
              <a:off x="6152710" y="4557092"/>
              <a:ext cx="41977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9CFB6A5-B504-443F-AC7C-0C9AC87FF871}"/>
                </a:ext>
              </a:extLst>
            </p:cNvPr>
            <p:cNvCxnSpPr>
              <a:cxnSpLocks/>
            </p:cNvCxnSpPr>
            <p:nvPr/>
          </p:nvCxnSpPr>
          <p:spPr>
            <a:xfrm>
              <a:off x="6152710" y="4692707"/>
              <a:ext cx="41977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EA6CB25-0EB6-421A-BA09-B70961C5CC13}"/>
                </a:ext>
              </a:extLst>
            </p:cNvPr>
            <p:cNvCxnSpPr>
              <a:cxnSpLocks/>
            </p:cNvCxnSpPr>
            <p:nvPr/>
          </p:nvCxnSpPr>
          <p:spPr>
            <a:xfrm>
              <a:off x="6152710" y="4819934"/>
              <a:ext cx="41977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48445E9-E9C0-4AA5-BC01-E3ABF8087764}"/>
                </a:ext>
              </a:extLst>
            </p:cNvPr>
            <p:cNvCxnSpPr>
              <a:cxnSpLocks/>
            </p:cNvCxnSpPr>
            <p:nvPr/>
          </p:nvCxnSpPr>
          <p:spPr>
            <a:xfrm>
              <a:off x="6152710" y="4938846"/>
              <a:ext cx="41977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6CA6A73-B03A-49C5-925C-6BA8F202E384}"/>
                </a:ext>
              </a:extLst>
            </p:cNvPr>
            <p:cNvSpPr txBox="1"/>
            <p:nvPr/>
          </p:nvSpPr>
          <p:spPr>
            <a:xfrm>
              <a:off x="5906599" y="5100215"/>
              <a:ext cx="1505463" cy="184666"/>
            </a:xfrm>
            <a:prstGeom prst="rect">
              <a:avLst/>
            </a:prstGeom>
            <a:noFill/>
          </p:spPr>
          <p:txBody>
            <a:bodyPr wrap="square" lIns="0" tIns="0" rIns="0" bIns="0" rtlCol="0">
              <a:spAutoFit/>
            </a:bodyPr>
            <a:lstStyle/>
            <a:p>
              <a:pPr algn="l"/>
              <a:r>
                <a:rPr lang="en-US" sz="1200" err="1"/>
                <a:t>deploy.yaml</a:t>
              </a:r>
              <a:endParaRPr lang="en-US" sz="2000"/>
            </a:p>
          </p:txBody>
        </p:sp>
      </p:grpSp>
      <p:sp>
        <p:nvSpPr>
          <p:cNvPr id="94" name="Rectangle: Rounded Corners 93">
            <a:extLst>
              <a:ext uri="{FF2B5EF4-FFF2-40B4-BE49-F238E27FC236}">
                <a16:creationId xmlns:a16="http://schemas.microsoft.com/office/drawing/2014/main" id="{377C6924-9A8B-4F49-81DE-B8C58FA9812B}"/>
              </a:ext>
            </a:extLst>
          </p:cNvPr>
          <p:cNvSpPr/>
          <p:nvPr/>
        </p:nvSpPr>
        <p:spPr bwMode="auto">
          <a:xfrm>
            <a:off x="7457713" y="4355605"/>
            <a:ext cx="322469" cy="330035"/>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57733CC7-7EC4-462C-9EBE-E8F5C12D0547}"/>
              </a:ext>
            </a:extLst>
          </p:cNvPr>
          <p:cNvGrpSpPr/>
          <p:nvPr/>
        </p:nvGrpSpPr>
        <p:grpSpPr>
          <a:xfrm>
            <a:off x="6801144" y="5421538"/>
            <a:ext cx="3942222" cy="797438"/>
            <a:chOff x="6801144" y="5421538"/>
            <a:chExt cx="3942222" cy="797438"/>
          </a:xfrm>
        </p:grpSpPr>
        <p:sp>
          <p:nvSpPr>
            <p:cNvPr id="85" name="TextBox 84">
              <a:extLst>
                <a:ext uri="{FF2B5EF4-FFF2-40B4-BE49-F238E27FC236}">
                  <a16:creationId xmlns:a16="http://schemas.microsoft.com/office/drawing/2014/main" id="{BACAA2E3-B4C8-4DD7-85D3-0129ED34977A}"/>
                </a:ext>
              </a:extLst>
            </p:cNvPr>
            <p:cNvSpPr txBox="1"/>
            <p:nvPr/>
          </p:nvSpPr>
          <p:spPr>
            <a:xfrm>
              <a:off x="7780182" y="6034310"/>
              <a:ext cx="1816314" cy="184666"/>
            </a:xfrm>
            <a:prstGeom prst="rect">
              <a:avLst/>
            </a:prstGeom>
            <a:noFill/>
          </p:spPr>
          <p:txBody>
            <a:bodyPr wrap="square" lIns="0" tIns="0" rIns="0" bIns="0" rtlCol="0">
              <a:spAutoFit/>
            </a:bodyPr>
            <a:lstStyle/>
            <a:p>
              <a:pPr algn="l"/>
              <a:r>
                <a:rPr lang="en-US" sz="1200" err="1"/>
                <a:t>Kubectl</a:t>
              </a:r>
              <a:r>
                <a:rPr lang="en-US" sz="1200"/>
                <a:t> </a:t>
              </a:r>
              <a:r>
                <a:rPr lang="en-US" sz="1200" err="1"/>
                <a:t>appy</a:t>
              </a:r>
              <a:r>
                <a:rPr lang="en-US" sz="1200"/>
                <a:t> </a:t>
              </a:r>
              <a:r>
                <a:rPr lang="en-US" sz="1200" err="1"/>
                <a:t>deploy.yaml</a:t>
              </a:r>
              <a:endParaRPr lang="en-US" sz="2000"/>
            </a:p>
          </p:txBody>
        </p:sp>
        <p:cxnSp>
          <p:nvCxnSpPr>
            <p:cNvPr id="1033" name="Straight Arrow Connector 1032">
              <a:extLst>
                <a:ext uri="{FF2B5EF4-FFF2-40B4-BE49-F238E27FC236}">
                  <a16:creationId xmlns:a16="http://schemas.microsoft.com/office/drawing/2014/main" id="{0C95A5BE-75AA-4396-BF2F-17BAB8CA817C}"/>
                </a:ext>
              </a:extLst>
            </p:cNvPr>
            <p:cNvCxnSpPr>
              <a:cxnSpLocks/>
              <a:stCxn id="85" idx="3"/>
            </p:cNvCxnSpPr>
            <p:nvPr/>
          </p:nvCxnSpPr>
          <p:spPr>
            <a:xfrm flipV="1">
              <a:off x="9596496" y="5989500"/>
              <a:ext cx="332090" cy="1371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65B383-63A9-450D-AF42-58C578263D4B}"/>
                </a:ext>
              </a:extLst>
            </p:cNvPr>
            <p:cNvSpPr/>
            <p:nvPr/>
          </p:nvSpPr>
          <p:spPr bwMode="auto">
            <a:xfrm>
              <a:off x="6801144" y="5421538"/>
              <a:ext cx="3942222" cy="583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Kubernetes API</a:t>
              </a:r>
            </a:p>
          </p:txBody>
        </p:sp>
      </p:grpSp>
      <p:sp>
        <p:nvSpPr>
          <p:cNvPr id="8" name="Rectangle: Rounded Corners 7">
            <a:extLst>
              <a:ext uri="{FF2B5EF4-FFF2-40B4-BE49-F238E27FC236}">
                <a16:creationId xmlns:a16="http://schemas.microsoft.com/office/drawing/2014/main" id="{849FE16D-50D9-47A1-93A2-C272355EB3F1}"/>
              </a:ext>
            </a:extLst>
          </p:cNvPr>
          <p:cNvSpPr/>
          <p:nvPr/>
        </p:nvSpPr>
        <p:spPr bwMode="auto">
          <a:xfrm>
            <a:off x="7149550" y="3697280"/>
            <a:ext cx="963566" cy="1131457"/>
          </a:xfrm>
          <a:prstGeom prst="round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B3ED03E0-C0FE-4221-9843-B60BAA511174}"/>
              </a:ext>
            </a:extLst>
          </p:cNvPr>
          <p:cNvSpPr txBox="1"/>
          <p:nvPr/>
        </p:nvSpPr>
        <p:spPr>
          <a:xfrm>
            <a:off x="7317476" y="3721266"/>
            <a:ext cx="640183" cy="313560"/>
          </a:xfrm>
          <a:prstGeom prst="rect">
            <a:avLst/>
          </a:prstGeom>
          <a:noFill/>
        </p:spPr>
        <p:txBody>
          <a:bodyPr wrap="none" lIns="0" tIns="0" rIns="0" bIns="0" rtlCol="0">
            <a:spAutoFit/>
          </a:bodyPr>
          <a:lstStyle/>
          <a:p>
            <a:pPr algn="l"/>
            <a:r>
              <a:rPr lang="en-US" sz="2000"/>
              <a:t>Node</a:t>
            </a:r>
          </a:p>
        </p:txBody>
      </p:sp>
      <p:sp>
        <p:nvSpPr>
          <p:cNvPr id="14" name="Rectangle: Rounded Corners 13">
            <a:extLst>
              <a:ext uri="{FF2B5EF4-FFF2-40B4-BE49-F238E27FC236}">
                <a16:creationId xmlns:a16="http://schemas.microsoft.com/office/drawing/2014/main" id="{AE9FB244-A94A-46D8-941F-DB7BC9598925}"/>
              </a:ext>
            </a:extLst>
          </p:cNvPr>
          <p:cNvSpPr/>
          <p:nvPr/>
        </p:nvSpPr>
        <p:spPr bwMode="auto">
          <a:xfrm>
            <a:off x="8203693" y="3698939"/>
            <a:ext cx="963566" cy="1143443"/>
          </a:xfrm>
          <a:prstGeom prst="round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15954614-3FA9-47E5-9EB8-3BE95DEF00F0}"/>
              </a:ext>
            </a:extLst>
          </p:cNvPr>
          <p:cNvSpPr txBox="1"/>
          <p:nvPr/>
        </p:nvSpPr>
        <p:spPr>
          <a:xfrm>
            <a:off x="8361195" y="3696500"/>
            <a:ext cx="640183" cy="313560"/>
          </a:xfrm>
          <a:prstGeom prst="rect">
            <a:avLst/>
          </a:prstGeom>
          <a:noFill/>
        </p:spPr>
        <p:txBody>
          <a:bodyPr wrap="none" lIns="0" tIns="0" rIns="0" bIns="0" rtlCol="0">
            <a:spAutoFit/>
          </a:bodyPr>
          <a:lstStyle/>
          <a:p>
            <a:pPr algn="l"/>
            <a:r>
              <a:rPr lang="en-US" sz="2000"/>
              <a:t>Node</a:t>
            </a:r>
          </a:p>
        </p:txBody>
      </p:sp>
      <p:sp>
        <p:nvSpPr>
          <p:cNvPr id="18" name="Rectangle: Rounded Corners 17">
            <a:extLst>
              <a:ext uri="{FF2B5EF4-FFF2-40B4-BE49-F238E27FC236}">
                <a16:creationId xmlns:a16="http://schemas.microsoft.com/office/drawing/2014/main" id="{E009D38C-FEC2-418D-9E96-56B8C250AE7E}"/>
              </a:ext>
            </a:extLst>
          </p:cNvPr>
          <p:cNvSpPr/>
          <p:nvPr/>
        </p:nvSpPr>
        <p:spPr bwMode="auto">
          <a:xfrm>
            <a:off x="9209845" y="3682548"/>
            <a:ext cx="963566" cy="1157729"/>
          </a:xfrm>
          <a:prstGeom prst="round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6E4A961C-284A-4533-B419-E0D7E772ADEA}"/>
              </a:ext>
            </a:extLst>
          </p:cNvPr>
          <p:cNvSpPr txBox="1"/>
          <p:nvPr/>
        </p:nvSpPr>
        <p:spPr>
          <a:xfrm>
            <a:off x="9377771" y="3706534"/>
            <a:ext cx="640183" cy="313560"/>
          </a:xfrm>
          <a:prstGeom prst="rect">
            <a:avLst/>
          </a:prstGeom>
          <a:noFill/>
        </p:spPr>
        <p:txBody>
          <a:bodyPr wrap="none" lIns="0" tIns="0" rIns="0" bIns="0" rtlCol="0">
            <a:spAutoFit/>
          </a:bodyPr>
          <a:lstStyle/>
          <a:p>
            <a:pPr algn="l"/>
            <a:r>
              <a:rPr lang="en-US" sz="2000"/>
              <a:t>Node</a:t>
            </a:r>
          </a:p>
        </p:txBody>
      </p:sp>
      <p:cxnSp>
        <p:nvCxnSpPr>
          <p:cNvPr id="33" name="Straight Arrow Connector 32">
            <a:extLst>
              <a:ext uri="{FF2B5EF4-FFF2-40B4-BE49-F238E27FC236}">
                <a16:creationId xmlns:a16="http://schemas.microsoft.com/office/drawing/2014/main" id="{D6DDA103-A727-47C3-9586-C5972355F648}"/>
              </a:ext>
            </a:extLst>
          </p:cNvPr>
          <p:cNvCxnSpPr>
            <a:cxnSpLocks/>
          </p:cNvCxnSpPr>
          <p:nvPr/>
        </p:nvCxnSpPr>
        <p:spPr>
          <a:xfrm>
            <a:off x="8642505" y="3080722"/>
            <a:ext cx="0" cy="43527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674313D-2928-48B8-9F71-2AA535A563B6}"/>
              </a:ext>
            </a:extLst>
          </p:cNvPr>
          <p:cNvCxnSpPr>
            <a:cxnSpLocks/>
          </p:cNvCxnSpPr>
          <p:nvPr/>
        </p:nvCxnSpPr>
        <p:spPr>
          <a:xfrm>
            <a:off x="9316706" y="3191705"/>
            <a:ext cx="309136" cy="2894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A7ADA433-12C2-444B-B57E-899D31F3B140}"/>
              </a:ext>
            </a:extLst>
          </p:cNvPr>
          <p:cNvSpPr/>
          <p:nvPr/>
        </p:nvSpPr>
        <p:spPr bwMode="auto">
          <a:xfrm>
            <a:off x="8348900" y="4043712"/>
            <a:ext cx="623718" cy="695166"/>
          </a:xfrm>
          <a:prstGeom prst="rect">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a:solidFill>
                  <a:srgbClr val="FFFFFF"/>
                </a:solidFill>
                <a:ea typeface="Segoe UI" pitchFamily="34" charset="0"/>
                <a:cs typeface="Segoe UI" pitchFamily="34" charset="0"/>
              </a:rPr>
              <a:t>Pod</a:t>
            </a:r>
            <a:endParaRPr lang="en-US" sz="700">
              <a:solidFill>
                <a:srgbClr val="FFFFFF"/>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AB8FC79F-9E20-4957-8126-F9589D851D27}"/>
              </a:ext>
            </a:extLst>
          </p:cNvPr>
          <p:cNvSpPr/>
          <p:nvPr/>
        </p:nvSpPr>
        <p:spPr bwMode="auto">
          <a:xfrm>
            <a:off x="9417534" y="4048169"/>
            <a:ext cx="623718" cy="695166"/>
          </a:xfrm>
          <a:prstGeom prst="rect">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a:solidFill>
                  <a:srgbClr val="FFFFFF"/>
                </a:solidFill>
                <a:ea typeface="Segoe UI" pitchFamily="34" charset="0"/>
                <a:cs typeface="Segoe UI" pitchFamily="34" charset="0"/>
              </a:rPr>
              <a:t>Pod</a:t>
            </a:r>
            <a:endParaRPr lang="en-US" sz="700">
              <a:solidFill>
                <a:srgbClr val="FFFFFF"/>
              </a:solidFill>
              <a:ea typeface="Segoe UI" pitchFamily="34" charset="0"/>
              <a:cs typeface="Segoe UI" pitchFamily="34" charset="0"/>
            </a:endParaRPr>
          </a:p>
        </p:txBody>
      </p:sp>
      <p:sp>
        <p:nvSpPr>
          <p:cNvPr id="78" name="TextBox 77">
            <a:extLst>
              <a:ext uri="{FF2B5EF4-FFF2-40B4-BE49-F238E27FC236}">
                <a16:creationId xmlns:a16="http://schemas.microsoft.com/office/drawing/2014/main" id="{6DFC7B5B-FC4B-4C15-ACC5-6ED2CA2CA087}"/>
              </a:ext>
            </a:extLst>
          </p:cNvPr>
          <p:cNvSpPr txBox="1"/>
          <p:nvPr/>
        </p:nvSpPr>
        <p:spPr>
          <a:xfrm>
            <a:off x="7155872" y="3515994"/>
            <a:ext cx="1152037" cy="153888"/>
          </a:xfrm>
          <a:prstGeom prst="rect">
            <a:avLst/>
          </a:prstGeom>
          <a:noFill/>
        </p:spPr>
        <p:txBody>
          <a:bodyPr wrap="square" lIns="0" tIns="0" rIns="0" bIns="0" rtlCol="0">
            <a:spAutoFit/>
          </a:bodyPr>
          <a:lstStyle/>
          <a:p>
            <a:pPr algn="l"/>
            <a:r>
              <a:rPr lang="en-US" sz="1000"/>
              <a:t>(Virtual Machine)</a:t>
            </a:r>
            <a:endParaRPr lang="en-US" sz="1400"/>
          </a:p>
        </p:txBody>
      </p:sp>
      <p:sp>
        <p:nvSpPr>
          <p:cNvPr id="79" name="TextBox 78">
            <a:extLst>
              <a:ext uri="{FF2B5EF4-FFF2-40B4-BE49-F238E27FC236}">
                <a16:creationId xmlns:a16="http://schemas.microsoft.com/office/drawing/2014/main" id="{E73E7063-0542-4463-878B-180E80B34394}"/>
              </a:ext>
            </a:extLst>
          </p:cNvPr>
          <p:cNvSpPr txBox="1"/>
          <p:nvPr/>
        </p:nvSpPr>
        <p:spPr>
          <a:xfrm>
            <a:off x="8209291" y="3519938"/>
            <a:ext cx="1152037" cy="153888"/>
          </a:xfrm>
          <a:prstGeom prst="rect">
            <a:avLst/>
          </a:prstGeom>
          <a:noFill/>
        </p:spPr>
        <p:txBody>
          <a:bodyPr wrap="square" lIns="0" tIns="0" rIns="0" bIns="0" rtlCol="0">
            <a:spAutoFit/>
          </a:bodyPr>
          <a:lstStyle/>
          <a:p>
            <a:pPr algn="l"/>
            <a:r>
              <a:rPr lang="en-US" sz="1000"/>
              <a:t>(Virtual Machine)</a:t>
            </a:r>
            <a:endParaRPr lang="en-US" sz="1400"/>
          </a:p>
        </p:txBody>
      </p:sp>
      <p:sp>
        <p:nvSpPr>
          <p:cNvPr id="80" name="TextBox 79">
            <a:extLst>
              <a:ext uri="{FF2B5EF4-FFF2-40B4-BE49-F238E27FC236}">
                <a16:creationId xmlns:a16="http://schemas.microsoft.com/office/drawing/2014/main" id="{C8FF36CF-0869-4FF7-888C-E79AB7446A72}"/>
              </a:ext>
            </a:extLst>
          </p:cNvPr>
          <p:cNvSpPr txBox="1"/>
          <p:nvPr/>
        </p:nvSpPr>
        <p:spPr>
          <a:xfrm>
            <a:off x="9206838" y="3519938"/>
            <a:ext cx="1152037" cy="153888"/>
          </a:xfrm>
          <a:prstGeom prst="rect">
            <a:avLst/>
          </a:prstGeom>
          <a:noFill/>
        </p:spPr>
        <p:txBody>
          <a:bodyPr wrap="square" lIns="0" tIns="0" rIns="0" bIns="0" rtlCol="0">
            <a:spAutoFit/>
          </a:bodyPr>
          <a:lstStyle/>
          <a:p>
            <a:pPr algn="l"/>
            <a:r>
              <a:rPr lang="en-US" sz="1000"/>
              <a:t>(Virtual Machine)</a:t>
            </a:r>
            <a:endParaRPr lang="en-US" sz="1400"/>
          </a:p>
        </p:txBody>
      </p:sp>
      <p:grpSp>
        <p:nvGrpSpPr>
          <p:cNvPr id="81" name="Group 80">
            <a:extLst>
              <a:ext uri="{FF2B5EF4-FFF2-40B4-BE49-F238E27FC236}">
                <a16:creationId xmlns:a16="http://schemas.microsoft.com/office/drawing/2014/main" id="{C9D9CE94-016A-4466-BF3B-BC1FC9C14AD0}"/>
              </a:ext>
            </a:extLst>
          </p:cNvPr>
          <p:cNvGrpSpPr/>
          <p:nvPr/>
        </p:nvGrpSpPr>
        <p:grpSpPr>
          <a:xfrm>
            <a:off x="7457713" y="4357122"/>
            <a:ext cx="322469" cy="330035"/>
            <a:chOff x="7445316" y="4163320"/>
            <a:chExt cx="322469" cy="330035"/>
          </a:xfrm>
        </p:grpSpPr>
        <p:sp>
          <p:nvSpPr>
            <p:cNvPr id="82" name="Rectangle: Rounded Corners 81">
              <a:extLst>
                <a:ext uri="{FF2B5EF4-FFF2-40B4-BE49-F238E27FC236}">
                  <a16:creationId xmlns:a16="http://schemas.microsoft.com/office/drawing/2014/main" id="{A774221E-EE17-4B27-8982-06696C4FDBA0}"/>
                </a:ext>
              </a:extLst>
            </p:cNvPr>
            <p:cNvSpPr/>
            <p:nvPr/>
          </p:nvSpPr>
          <p:spPr bwMode="auto">
            <a:xfrm>
              <a:off x="7445316" y="4163320"/>
              <a:ext cx="322469" cy="330035"/>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C1E5A635-87A6-40FB-B203-0BB0BCC7542C}"/>
                </a:ext>
              </a:extLst>
            </p:cNvPr>
            <p:cNvSpPr txBox="1"/>
            <p:nvPr/>
          </p:nvSpPr>
          <p:spPr>
            <a:xfrm>
              <a:off x="7542081" y="4224789"/>
              <a:ext cx="134182" cy="230832"/>
            </a:xfrm>
            <a:prstGeom prst="rect">
              <a:avLst/>
            </a:prstGeom>
            <a:noFill/>
          </p:spPr>
          <p:txBody>
            <a:bodyPr wrap="square" lIns="0" tIns="0" rIns="0" bIns="0" rtlCol="0">
              <a:spAutoFit/>
            </a:bodyPr>
            <a:lstStyle/>
            <a:p>
              <a:pPr algn="l"/>
              <a:r>
                <a:rPr lang="en-US" sz="1500"/>
                <a:t>C</a:t>
              </a:r>
            </a:p>
          </p:txBody>
        </p:sp>
      </p:grpSp>
      <p:grpSp>
        <p:nvGrpSpPr>
          <p:cNvPr id="84" name="Group 83">
            <a:extLst>
              <a:ext uri="{FF2B5EF4-FFF2-40B4-BE49-F238E27FC236}">
                <a16:creationId xmlns:a16="http://schemas.microsoft.com/office/drawing/2014/main" id="{5E678041-C090-4902-9E07-A4A9F1140727}"/>
              </a:ext>
            </a:extLst>
          </p:cNvPr>
          <p:cNvGrpSpPr/>
          <p:nvPr/>
        </p:nvGrpSpPr>
        <p:grpSpPr>
          <a:xfrm>
            <a:off x="8485575" y="4351403"/>
            <a:ext cx="322469" cy="330035"/>
            <a:chOff x="7445316" y="4163320"/>
            <a:chExt cx="322469" cy="330035"/>
          </a:xfrm>
        </p:grpSpPr>
        <p:sp>
          <p:nvSpPr>
            <p:cNvPr id="87" name="Rectangle: Rounded Corners 86">
              <a:extLst>
                <a:ext uri="{FF2B5EF4-FFF2-40B4-BE49-F238E27FC236}">
                  <a16:creationId xmlns:a16="http://schemas.microsoft.com/office/drawing/2014/main" id="{40BF367D-736F-47DF-A622-1A1D594EDAE6}"/>
                </a:ext>
              </a:extLst>
            </p:cNvPr>
            <p:cNvSpPr/>
            <p:nvPr/>
          </p:nvSpPr>
          <p:spPr bwMode="auto">
            <a:xfrm>
              <a:off x="7445316" y="4163320"/>
              <a:ext cx="322469" cy="330035"/>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88" name="TextBox 87">
              <a:extLst>
                <a:ext uri="{FF2B5EF4-FFF2-40B4-BE49-F238E27FC236}">
                  <a16:creationId xmlns:a16="http://schemas.microsoft.com/office/drawing/2014/main" id="{68787514-4F64-4486-84CF-46BB15F22296}"/>
                </a:ext>
              </a:extLst>
            </p:cNvPr>
            <p:cNvSpPr txBox="1"/>
            <p:nvPr/>
          </p:nvSpPr>
          <p:spPr>
            <a:xfrm>
              <a:off x="7542081" y="4224789"/>
              <a:ext cx="134182" cy="230832"/>
            </a:xfrm>
            <a:prstGeom prst="rect">
              <a:avLst/>
            </a:prstGeom>
            <a:noFill/>
          </p:spPr>
          <p:txBody>
            <a:bodyPr wrap="square" lIns="0" tIns="0" rIns="0" bIns="0" rtlCol="0">
              <a:spAutoFit/>
            </a:bodyPr>
            <a:lstStyle/>
            <a:p>
              <a:pPr algn="l"/>
              <a:r>
                <a:rPr lang="en-US" sz="1500"/>
                <a:t>C</a:t>
              </a:r>
            </a:p>
          </p:txBody>
        </p:sp>
      </p:grpSp>
      <p:grpSp>
        <p:nvGrpSpPr>
          <p:cNvPr id="89" name="Group 88">
            <a:extLst>
              <a:ext uri="{FF2B5EF4-FFF2-40B4-BE49-F238E27FC236}">
                <a16:creationId xmlns:a16="http://schemas.microsoft.com/office/drawing/2014/main" id="{3D799783-7639-4310-86BF-4DE2A4277960}"/>
              </a:ext>
            </a:extLst>
          </p:cNvPr>
          <p:cNvGrpSpPr/>
          <p:nvPr/>
        </p:nvGrpSpPr>
        <p:grpSpPr>
          <a:xfrm>
            <a:off x="9568158" y="4369409"/>
            <a:ext cx="322469" cy="330035"/>
            <a:chOff x="7445316" y="4163320"/>
            <a:chExt cx="322469" cy="330035"/>
          </a:xfrm>
        </p:grpSpPr>
        <p:sp>
          <p:nvSpPr>
            <p:cNvPr id="90" name="Rectangle: Rounded Corners 89">
              <a:extLst>
                <a:ext uri="{FF2B5EF4-FFF2-40B4-BE49-F238E27FC236}">
                  <a16:creationId xmlns:a16="http://schemas.microsoft.com/office/drawing/2014/main" id="{03FA4EA3-C9D2-4612-8AA9-0C4288005C42}"/>
                </a:ext>
              </a:extLst>
            </p:cNvPr>
            <p:cNvSpPr/>
            <p:nvPr/>
          </p:nvSpPr>
          <p:spPr bwMode="auto">
            <a:xfrm>
              <a:off x="7445316" y="4163320"/>
              <a:ext cx="322469" cy="330035"/>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AEA19775-47FE-4FD0-8877-B7D8796E3ECF}"/>
                </a:ext>
              </a:extLst>
            </p:cNvPr>
            <p:cNvSpPr txBox="1"/>
            <p:nvPr/>
          </p:nvSpPr>
          <p:spPr>
            <a:xfrm>
              <a:off x="7542081" y="4224789"/>
              <a:ext cx="134182" cy="230832"/>
            </a:xfrm>
            <a:prstGeom prst="rect">
              <a:avLst/>
            </a:prstGeom>
            <a:noFill/>
          </p:spPr>
          <p:txBody>
            <a:bodyPr wrap="square" lIns="0" tIns="0" rIns="0" bIns="0" rtlCol="0">
              <a:spAutoFit/>
            </a:bodyPr>
            <a:lstStyle/>
            <a:p>
              <a:pPr algn="l"/>
              <a:r>
                <a:rPr lang="en-US" sz="1500"/>
                <a:t>C</a:t>
              </a:r>
            </a:p>
          </p:txBody>
        </p:sp>
      </p:grpSp>
    </p:spTree>
    <p:extLst>
      <p:ext uri="{BB962C8B-B14F-4D97-AF65-F5344CB8AC3E}">
        <p14:creationId xmlns:p14="http://schemas.microsoft.com/office/powerpoint/2010/main" val="203709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8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5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9"/>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40" grpId="0" animBg="1"/>
      <p:bldP spid="42" grpId="0" animBg="1"/>
      <p:bldP spid="51" grpId="0"/>
      <p:bldP spid="52" grpId="0" animBg="1"/>
      <p:bldP spid="8" grpId="0" animBg="1"/>
      <p:bldP spid="9" grpId="0"/>
      <p:bldP spid="14" grpId="0" animBg="1"/>
      <p:bldP spid="15" grpId="0"/>
      <p:bldP spid="18" grpId="0" animBg="1"/>
      <p:bldP spid="32" grpId="0"/>
      <p:bldP spid="70" grpId="0" animBg="1"/>
      <p:bldP spid="72" grpId="0" animBg="1"/>
      <p:bldP spid="78" grpId="0"/>
      <p:bldP spid="79" grpId="0"/>
      <p:bldP spid="8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err="1"/>
              <a:t>ConfigMaps</a:t>
            </a:r>
            <a:endParaRPr lang="en-US" dirty="0"/>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1495794"/>
          </a:xfrm>
        </p:spPr>
        <p:txBody>
          <a:bodyPr/>
          <a:lstStyle/>
          <a:p>
            <a:r>
              <a:rPr lang="en-US" sz="1800" dirty="0"/>
              <a:t>A </a:t>
            </a:r>
            <a:r>
              <a:rPr lang="en-US" sz="1800" dirty="0" err="1"/>
              <a:t>ConfigMap</a:t>
            </a:r>
            <a:r>
              <a:rPr lang="en-US" sz="1800" dirty="0"/>
              <a:t> is an API object used to store non-confidential data in key-value pairs. Pods can consume </a:t>
            </a:r>
            <a:r>
              <a:rPr lang="en-US" sz="1800" dirty="0" err="1"/>
              <a:t>ConfigMaps</a:t>
            </a:r>
            <a:r>
              <a:rPr lang="en-US" sz="1800" dirty="0"/>
              <a:t> as environment variables, command-line arguments, or as configuration files in a volume.</a:t>
            </a:r>
          </a:p>
          <a:p>
            <a:r>
              <a:rPr lang="en-US" sz="1800" dirty="0"/>
              <a:t>A </a:t>
            </a:r>
            <a:r>
              <a:rPr lang="en-US" sz="1800" dirty="0" err="1"/>
              <a:t>ConfigMap</a:t>
            </a:r>
            <a:r>
              <a:rPr lang="en-US" sz="1800" dirty="0"/>
              <a:t> allows you to decouple environment-specific configuration from your container images, so that your applications are easily portable</a:t>
            </a:r>
          </a:p>
          <a:p>
            <a:r>
              <a:rPr lang="en-US" sz="1800" b="0" i="0" dirty="0">
                <a:solidFill>
                  <a:srgbClr val="222222"/>
                </a:solidFill>
                <a:effectLst/>
                <a:latin typeface="open sans"/>
              </a:rPr>
              <a:t>Use a </a:t>
            </a:r>
            <a:r>
              <a:rPr lang="en-US" sz="1800" b="0" i="0" dirty="0" err="1">
                <a:solidFill>
                  <a:srgbClr val="222222"/>
                </a:solidFill>
                <a:effectLst/>
                <a:latin typeface="open sans"/>
              </a:rPr>
              <a:t>ConfigMap</a:t>
            </a:r>
            <a:r>
              <a:rPr lang="en-US" sz="1800" b="0" i="0" dirty="0">
                <a:solidFill>
                  <a:srgbClr val="222222"/>
                </a:solidFill>
                <a:effectLst/>
                <a:latin typeface="open sans"/>
              </a:rPr>
              <a:t> for setting configuration data separately from application code.</a:t>
            </a:r>
            <a:endParaRPr lang="en-US" sz="1800" dirty="0"/>
          </a:p>
        </p:txBody>
      </p:sp>
      <p:sp>
        <p:nvSpPr>
          <p:cNvPr id="5" name="TextBox 4">
            <a:extLst>
              <a:ext uri="{FF2B5EF4-FFF2-40B4-BE49-F238E27FC236}">
                <a16:creationId xmlns:a16="http://schemas.microsoft.com/office/drawing/2014/main" id="{D992680F-0855-405E-B1E5-4206BA5C56D1}"/>
              </a:ext>
            </a:extLst>
          </p:cNvPr>
          <p:cNvSpPr txBox="1"/>
          <p:nvPr/>
        </p:nvSpPr>
        <p:spPr>
          <a:xfrm>
            <a:off x="3983331" y="2888208"/>
            <a:ext cx="6765774" cy="3754874"/>
          </a:xfrm>
          <a:prstGeom prst="rect">
            <a:avLst/>
          </a:prstGeom>
          <a:noFill/>
        </p:spPr>
        <p:txBody>
          <a:bodyPr wrap="square">
            <a:spAutoFit/>
          </a:bodyPr>
          <a:lstStyle/>
          <a:p>
            <a:r>
              <a:rPr lang="en-US" sz="1400" dirty="0" err="1">
                <a:solidFill>
                  <a:srgbClr val="FF9349"/>
                </a:solidFill>
              </a:rPr>
              <a:t>apiVersion</a:t>
            </a:r>
            <a:r>
              <a:rPr lang="en-US" sz="1400" dirty="0"/>
              <a:t>: v1</a:t>
            </a:r>
          </a:p>
          <a:p>
            <a:r>
              <a:rPr lang="en-US" sz="1400" dirty="0">
                <a:solidFill>
                  <a:srgbClr val="FF9349"/>
                </a:solidFill>
              </a:rPr>
              <a:t>kind</a:t>
            </a:r>
            <a:r>
              <a:rPr lang="en-US" sz="1400" dirty="0"/>
              <a:t>: </a:t>
            </a:r>
            <a:r>
              <a:rPr lang="en-US" sz="1400" dirty="0" err="1"/>
              <a:t>ConfigMap</a:t>
            </a:r>
            <a:endParaRPr lang="en-US" sz="1400" dirty="0"/>
          </a:p>
          <a:p>
            <a:r>
              <a:rPr lang="en-US" sz="1400" dirty="0">
                <a:solidFill>
                  <a:srgbClr val="FF9349"/>
                </a:solidFill>
              </a:rPr>
              <a:t>metadata</a:t>
            </a:r>
            <a:r>
              <a:rPr lang="en-US" sz="1400" dirty="0"/>
              <a:t>:</a:t>
            </a:r>
          </a:p>
          <a:p>
            <a:r>
              <a:rPr lang="en-US" sz="1400" dirty="0"/>
              <a:t>  name: game-demo</a:t>
            </a:r>
          </a:p>
          <a:p>
            <a:r>
              <a:rPr lang="en-US" sz="1400" dirty="0"/>
              <a:t>data:</a:t>
            </a:r>
          </a:p>
          <a:p>
            <a:r>
              <a:rPr lang="en-US" sz="1400" dirty="0"/>
              <a:t>  # property-like keys; each key maps to a simple value</a:t>
            </a:r>
          </a:p>
          <a:p>
            <a:r>
              <a:rPr lang="en-US" sz="1400" dirty="0"/>
              <a:t>  </a:t>
            </a:r>
            <a:r>
              <a:rPr lang="en-US" sz="1400" dirty="0" err="1"/>
              <a:t>player_initial_lives</a:t>
            </a:r>
            <a:r>
              <a:rPr lang="en-US" sz="1400" dirty="0"/>
              <a:t>: "3"</a:t>
            </a:r>
          </a:p>
          <a:p>
            <a:r>
              <a:rPr lang="en-US" sz="1400" dirty="0"/>
              <a:t>  </a:t>
            </a:r>
            <a:r>
              <a:rPr lang="en-US" sz="1400" dirty="0" err="1"/>
              <a:t>ui_properties_file_name</a:t>
            </a:r>
            <a:r>
              <a:rPr lang="en-US" sz="1400" dirty="0"/>
              <a:t>: "user-</a:t>
            </a:r>
            <a:r>
              <a:rPr lang="en-US" sz="1400" dirty="0" err="1"/>
              <a:t>interface.properties</a:t>
            </a:r>
            <a:r>
              <a:rPr lang="en-US" sz="1400" dirty="0"/>
              <a:t>"</a:t>
            </a:r>
          </a:p>
          <a:p>
            <a:endParaRPr lang="en-US" sz="1400" dirty="0"/>
          </a:p>
          <a:p>
            <a:r>
              <a:rPr lang="en-US" sz="1400" dirty="0"/>
              <a:t>  # file-like keys</a:t>
            </a:r>
          </a:p>
          <a:p>
            <a:r>
              <a:rPr lang="en-US" sz="1400" dirty="0"/>
              <a:t>  </a:t>
            </a:r>
            <a:r>
              <a:rPr lang="en-US" sz="1400" dirty="0" err="1"/>
              <a:t>game.properties</a:t>
            </a:r>
            <a:r>
              <a:rPr lang="en-US" sz="1400" dirty="0"/>
              <a:t>: |</a:t>
            </a:r>
          </a:p>
          <a:p>
            <a:r>
              <a:rPr lang="en-US" sz="1400" dirty="0"/>
              <a:t>    </a:t>
            </a:r>
            <a:r>
              <a:rPr lang="en-US" sz="1400" dirty="0" err="1"/>
              <a:t>enemy.types</a:t>
            </a:r>
            <a:r>
              <a:rPr lang="en-US" sz="1400" dirty="0"/>
              <a:t>=</a:t>
            </a:r>
            <a:r>
              <a:rPr lang="en-US" sz="1400" dirty="0" err="1"/>
              <a:t>aliens,monsters</a:t>
            </a:r>
            <a:endParaRPr lang="en-US" sz="1400" dirty="0"/>
          </a:p>
          <a:p>
            <a:r>
              <a:rPr lang="en-US" sz="1400" dirty="0"/>
              <a:t>    </a:t>
            </a:r>
            <a:r>
              <a:rPr lang="en-US" sz="1400" dirty="0" err="1"/>
              <a:t>player.maximum</a:t>
            </a:r>
            <a:r>
              <a:rPr lang="en-US" sz="1400" dirty="0"/>
              <a:t>-lives=5    </a:t>
            </a:r>
          </a:p>
          <a:p>
            <a:r>
              <a:rPr lang="en-US" sz="1400" dirty="0"/>
              <a:t>  user-</a:t>
            </a:r>
            <a:r>
              <a:rPr lang="en-US" sz="1400" dirty="0" err="1"/>
              <a:t>interface.properties</a:t>
            </a:r>
            <a:r>
              <a:rPr lang="en-US" sz="1400" dirty="0"/>
              <a:t>: |</a:t>
            </a:r>
          </a:p>
          <a:p>
            <a:r>
              <a:rPr lang="en-US" sz="1400" dirty="0"/>
              <a:t>    </a:t>
            </a:r>
            <a:r>
              <a:rPr lang="en-US" sz="1400" dirty="0" err="1"/>
              <a:t>color.good</a:t>
            </a:r>
            <a:r>
              <a:rPr lang="en-US" sz="1400" dirty="0"/>
              <a:t>=purple</a:t>
            </a:r>
          </a:p>
          <a:p>
            <a:r>
              <a:rPr lang="en-US" sz="1400" dirty="0"/>
              <a:t>    </a:t>
            </a:r>
            <a:r>
              <a:rPr lang="en-US" sz="1400" dirty="0" err="1"/>
              <a:t>color.bad</a:t>
            </a:r>
            <a:r>
              <a:rPr lang="en-US" sz="1400" dirty="0"/>
              <a:t>=yellow</a:t>
            </a:r>
          </a:p>
          <a:p>
            <a:r>
              <a:rPr lang="en-US" sz="1400" dirty="0"/>
              <a:t>    </a:t>
            </a:r>
            <a:r>
              <a:rPr lang="en-US" sz="1400" dirty="0" err="1"/>
              <a:t>allow.textmode</a:t>
            </a:r>
            <a:r>
              <a:rPr lang="en-US" sz="1400" dirty="0"/>
              <a:t>=true </a:t>
            </a:r>
          </a:p>
        </p:txBody>
      </p:sp>
    </p:spTree>
    <p:extLst>
      <p:ext uri="{BB962C8B-B14F-4D97-AF65-F5344CB8AC3E}">
        <p14:creationId xmlns:p14="http://schemas.microsoft.com/office/powerpoint/2010/main" val="9646707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err="1"/>
              <a:t>ConfigMaps</a:t>
            </a:r>
            <a:endParaRPr lang="en-US" dirty="0"/>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4561249"/>
          </a:xfrm>
        </p:spPr>
        <p:txBody>
          <a:bodyPr/>
          <a:lstStyle/>
          <a:p>
            <a:pPr marL="0" indent="0">
              <a:buNone/>
            </a:pPr>
            <a:r>
              <a:rPr lang="en-US" sz="1800" dirty="0"/>
              <a:t>There are four different ways that you can use a </a:t>
            </a:r>
            <a:r>
              <a:rPr lang="en-US" sz="1800" dirty="0" err="1"/>
              <a:t>ConfigMap</a:t>
            </a:r>
            <a:r>
              <a:rPr lang="en-US" sz="1800" dirty="0"/>
              <a:t> to configure a container inside a Pod:</a:t>
            </a:r>
          </a:p>
          <a:p>
            <a:pPr marL="0" indent="0">
              <a:buNone/>
            </a:pPr>
            <a:endParaRPr lang="en-US" sz="1800" dirty="0"/>
          </a:p>
          <a:p>
            <a:pPr lvl="1">
              <a:buFont typeface="+mj-lt"/>
              <a:buAutoNum type="arabicPeriod"/>
            </a:pPr>
            <a:r>
              <a:rPr lang="en-US" sz="1600" dirty="0"/>
              <a:t>Inside a container command and </a:t>
            </a:r>
            <a:r>
              <a:rPr lang="en-US" sz="1600" dirty="0" err="1"/>
              <a:t>args</a:t>
            </a:r>
            <a:endParaRPr lang="en-US" sz="1600" dirty="0"/>
          </a:p>
          <a:p>
            <a:pPr lvl="1">
              <a:buFont typeface="+mj-lt"/>
              <a:buAutoNum type="arabicPeriod"/>
            </a:pPr>
            <a:r>
              <a:rPr lang="en-US" sz="1600" dirty="0"/>
              <a:t>Environment variables for a container</a:t>
            </a:r>
          </a:p>
          <a:p>
            <a:pPr lvl="1">
              <a:buFont typeface="+mj-lt"/>
              <a:buAutoNum type="arabicPeriod"/>
            </a:pPr>
            <a:r>
              <a:rPr lang="en-US" sz="1600" dirty="0"/>
              <a:t>Add a file in read-only volume, for the application to read</a:t>
            </a:r>
          </a:p>
          <a:p>
            <a:pPr lvl="1">
              <a:buFont typeface="+mj-lt"/>
              <a:buAutoNum type="arabicPeriod"/>
            </a:pPr>
            <a:r>
              <a:rPr lang="en-US" sz="1600" dirty="0"/>
              <a:t>Write code to run inside the Pod that uses the Kubernetes API to read a </a:t>
            </a:r>
            <a:r>
              <a:rPr lang="en-US" sz="1600" dirty="0" err="1"/>
              <a:t>ConfigMap</a:t>
            </a:r>
            <a:endParaRPr lang="en-US" sz="1600" dirty="0"/>
          </a:p>
          <a:p>
            <a:endParaRPr lang="en-US" sz="1800" dirty="0"/>
          </a:p>
          <a:p>
            <a:r>
              <a:rPr lang="en-US" sz="1800" dirty="0"/>
              <a:t>These different methods lend themselves to different ways of modeling the data being consumed. For the first three methods, the </a:t>
            </a:r>
            <a:r>
              <a:rPr lang="en-US" sz="1800" dirty="0" err="1"/>
              <a:t>kubelet</a:t>
            </a:r>
            <a:r>
              <a:rPr lang="en-US" sz="1800" dirty="0"/>
              <a:t> uses the data from the </a:t>
            </a:r>
            <a:r>
              <a:rPr lang="en-US" sz="1800" dirty="0" err="1"/>
              <a:t>ConfigMap</a:t>
            </a:r>
            <a:r>
              <a:rPr lang="en-US" sz="1800" dirty="0"/>
              <a:t> when it launches container(s) for a Pod</a:t>
            </a:r>
          </a:p>
          <a:p>
            <a:endParaRPr lang="en-US" sz="1800" dirty="0"/>
          </a:p>
          <a:p>
            <a:r>
              <a:rPr lang="en-US" sz="1800" dirty="0"/>
              <a:t>The fourth method means you have to write code to read the </a:t>
            </a:r>
            <a:r>
              <a:rPr lang="en-US" sz="1800" dirty="0" err="1"/>
              <a:t>ConfigMap</a:t>
            </a:r>
            <a:r>
              <a:rPr lang="en-US" sz="1800" dirty="0"/>
              <a:t> and its data. However, because you're using the Kubernetes API directly, your application can subscribe to get updates whenever the </a:t>
            </a:r>
            <a:r>
              <a:rPr lang="en-US" sz="1800" dirty="0" err="1"/>
              <a:t>ConfigMap</a:t>
            </a:r>
            <a:r>
              <a:rPr lang="en-US" sz="1800" dirty="0"/>
              <a:t> changes, and react when that happens. By accessing the Kubernetes API directly, this technique also lets you access a </a:t>
            </a:r>
            <a:r>
              <a:rPr lang="en-US" sz="1800" dirty="0" err="1"/>
              <a:t>ConfigMap</a:t>
            </a:r>
            <a:r>
              <a:rPr lang="en-US" sz="1800" dirty="0"/>
              <a:t> in a different namespace</a:t>
            </a:r>
          </a:p>
          <a:p>
            <a:endParaRPr lang="en-US" sz="1800" dirty="0"/>
          </a:p>
        </p:txBody>
      </p:sp>
    </p:spTree>
    <p:extLst>
      <p:ext uri="{BB962C8B-B14F-4D97-AF65-F5344CB8AC3E}">
        <p14:creationId xmlns:p14="http://schemas.microsoft.com/office/powerpoint/2010/main" val="257186649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b="1" i="0" dirty="0">
                <a:solidFill>
                  <a:srgbClr val="222222"/>
                </a:solidFill>
                <a:effectLst/>
                <a:latin typeface="open sans"/>
              </a:rPr>
              <a:t>Secrets</a:t>
            </a:r>
            <a:br>
              <a:rPr lang="en-US" b="1" i="0" dirty="0">
                <a:solidFill>
                  <a:srgbClr val="222222"/>
                </a:solidFill>
                <a:effectLst/>
                <a:latin typeface="open sans"/>
              </a:rPr>
            </a:br>
            <a:endParaRPr lang="en-US" dirty="0"/>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4038029"/>
          </a:xfrm>
        </p:spPr>
        <p:txBody>
          <a:bodyPr/>
          <a:lstStyle/>
          <a:p>
            <a:r>
              <a:rPr lang="en-US" sz="1800" dirty="0"/>
              <a:t>Kubernetes Secrets let you store and manage sensitive information, such as passwords, OAuth tokens, and </a:t>
            </a:r>
            <a:r>
              <a:rPr lang="en-US" sz="1800" dirty="0" err="1"/>
              <a:t>ssh</a:t>
            </a:r>
            <a:r>
              <a:rPr lang="en-US" sz="1800" dirty="0"/>
              <a:t> keys.</a:t>
            </a:r>
          </a:p>
          <a:p>
            <a:r>
              <a:rPr lang="en-US" sz="1800" dirty="0"/>
              <a:t>Storing confidential information in a Secret is safer and more flexible than putting them in a Pod definition or in a container image.</a:t>
            </a:r>
          </a:p>
          <a:p>
            <a:r>
              <a:rPr lang="en-US" sz="1800" dirty="0"/>
              <a:t>Kubernetes Secrets are, by default, stored as </a:t>
            </a:r>
            <a:r>
              <a:rPr lang="en-US" sz="1800" dirty="0">
                <a:solidFill>
                  <a:srgbClr val="FF0000"/>
                </a:solidFill>
              </a:rPr>
              <a:t>unencrypted base64-encoded strings</a:t>
            </a:r>
          </a:p>
          <a:p>
            <a:pPr lvl="1"/>
            <a:r>
              <a:rPr lang="en-US" sz="1400" dirty="0"/>
              <a:t>By default they can be retrieved - as plain text - by anyone with API access, or anyone with access to Kubernetes' underlying data store, </a:t>
            </a:r>
            <a:r>
              <a:rPr lang="en-US" sz="1400" dirty="0" err="1"/>
              <a:t>etcd</a:t>
            </a:r>
            <a:r>
              <a:rPr lang="en-US" sz="1400" dirty="0"/>
              <a:t>.</a:t>
            </a:r>
          </a:p>
          <a:p>
            <a:pPr lvl="1"/>
            <a:r>
              <a:rPr lang="en-US" sz="1400" dirty="0"/>
              <a:t>Enable </a:t>
            </a:r>
            <a:r>
              <a:rPr lang="en-US" sz="1400" dirty="0">
                <a:solidFill>
                  <a:srgbClr val="FF0000"/>
                </a:solidFill>
              </a:rPr>
              <a:t>Encryption</a:t>
            </a:r>
            <a:r>
              <a:rPr lang="en-US" sz="1400" dirty="0"/>
              <a:t> at </a:t>
            </a:r>
            <a:r>
              <a:rPr lang="en-US" sz="1400" dirty="0">
                <a:solidFill>
                  <a:srgbClr val="FF0000"/>
                </a:solidFill>
              </a:rPr>
              <a:t>Rest for Secrets.</a:t>
            </a:r>
          </a:p>
          <a:p>
            <a:pPr lvl="1"/>
            <a:r>
              <a:rPr lang="en-US" sz="1400" dirty="0">
                <a:solidFill>
                  <a:srgbClr val="FF0000"/>
                </a:solidFill>
              </a:rPr>
              <a:t>Enable or configure RBAC rules </a:t>
            </a:r>
            <a:r>
              <a:rPr lang="en-US" sz="1400" dirty="0"/>
              <a:t>that </a:t>
            </a:r>
            <a:r>
              <a:rPr lang="en-US" sz="1400" dirty="0">
                <a:solidFill>
                  <a:srgbClr val="FF0000"/>
                </a:solidFill>
              </a:rPr>
              <a:t>restrict reading and writing the Secret</a:t>
            </a:r>
            <a:r>
              <a:rPr lang="en-US" sz="1400" dirty="0"/>
              <a:t>. Be aware that secrets can be obtained implicitly by anyone with the permission to create a Pod.</a:t>
            </a:r>
          </a:p>
          <a:p>
            <a:pPr lvl="1"/>
            <a:endParaRPr lang="en-US" sz="1400" dirty="0"/>
          </a:p>
          <a:p>
            <a:pPr lvl="1"/>
            <a:r>
              <a:rPr lang="en-US" sz="1400" dirty="0"/>
              <a:t>A Secret can be used with a Pod in three ways:</a:t>
            </a:r>
          </a:p>
          <a:p>
            <a:pPr lvl="2"/>
            <a:r>
              <a:rPr lang="en-US" sz="1400" dirty="0"/>
              <a:t>As </a:t>
            </a:r>
            <a:r>
              <a:rPr lang="en-US" sz="1400" dirty="0">
                <a:solidFill>
                  <a:srgbClr val="FF0000"/>
                </a:solidFill>
              </a:rPr>
              <a:t>files</a:t>
            </a:r>
            <a:r>
              <a:rPr lang="en-US" sz="1400" dirty="0"/>
              <a:t> in a volume mounted on one or more of its containers.</a:t>
            </a:r>
          </a:p>
          <a:p>
            <a:pPr lvl="2"/>
            <a:r>
              <a:rPr lang="en-US" sz="1400" dirty="0"/>
              <a:t>As </a:t>
            </a:r>
            <a:r>
              <a:rPr lang="en-US" sz="1400" dirty="0">
                <a:solidFill>
                  <a:srgbClr val="FF0000"/>
                </a:solidFill>
              </a:rPr>
              <a:t>container environment variable</a:t>
            </a:r>
            <a:r>
              <a:rPr lang="en-US" sz="1400" dirty="0"/>
              <a:t>.</a:t>
            </a:r>
          </a:p>
          <a:p>
            <a:pPr lvl="2"/>
            <a:r>
              <a:rPr lang="en-US" sz="1400" dirty="0"/>
              <a:t>By the </a:t>
            </a:r>
            <a:r>
              <a:rPr lang="en-US" sz="1400" dirty="0" err="1">
                <a:solidFill>
                  <a:srgbClr val="FF0000"/>
                </a:solidFill>
              </a:rPr>
              <a:t>kubelet</a:t>
            </a:r>
            <a:r>
              <a:rPr lang="en-US" sz="1400" dirty="0"/>
              <a:t> when </a:t>
            </a:r>
            <a:r>
              <a:rPr lang="en-US" sz="1400" dirty="0">
                <a:solidFill>
                  <a:srgbClr val="FF0000"/>
                </a:solidFill>
              </a:rPr>
              <a:t>pulling images for the Pod</a:t>
            </a:r>
            <a:r>
              <a:rPr lang="en-US" sz="1400" dirty="0"/>
              <a:t>.</a:t>
            </a:r>
          </a:p>
          <a:p>
            <a:pPr lvl="1"/>
            <a:endParaRPr lang="en-US" sz="1400" dirty="0"/>
          </a:p>
        </p:txBody>
      </p:sp>
    </p:spTree>
    <p:extLst>
      <p:ext uri="{BB962C8B-B14F-4D97-AF65-F5344CB8AC3E}">
        <p14:creationId xmlns:p14="http://schemas.microsoft.com/office/powerpoint/2010/main" val="40842497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588263" y="2979539"/>
            <a:ext cx="4167887" cy="553998"/>
          </a:xfrm>
        </p:spPr>
        <p:txBody>
          <a:bodyPr/>
          <a:lstStyle/>
          <a:p>
            <a:r>
              <a:rPr lang="en-US" dirty="0"/>
              <a:t>Volumes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p:txBody>
          <a:bodyPr/>
          <a:lstStyle/>
          <a:p>
            <a:r>
              <a:rPr lang="en-US" dirty="0"/>
              <a:t>Storage</a:t>
            </a:r>
          </a:p>
        </p:txBody>
      </p:sp>
    </p:spTree>
    <p:extLst>
      <p:ext uri="{BB962C8B-B14F-4D97-AF65-F5344CB8AC3E}">
        <p14:creationId xmlns:p14="http://schemas.microsoft.com/office/powerpoint/2010/main" val="88794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Types of Storage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1877309"/>
          </a:xfrm>
        </p:spPr>
        <p:txBody>
          <a:bodyPr/>
          <a:lstStyle/>
          <a:p>
            <a:r>
              <a:rPr lang="fr-FR" sz="2745" dirty="0"/>
              <a:t>Volumes</a:t>
            </a:r>
          </a:p>
          <a:p>
            <a:r>
              <a:rPr lang="fr-FR" sz="2745" dirty="0"/>
              <a:t>Persistent volumes</a:t>
            </a:r>
          </a:p>
          <a:p>
            <a:r>
              <a:rPr lang="fr-FR" sz="2745" dirty="0"/>
              <a:t>Storage classes</a:t>
            </a:r>
          </a:p>
          <a:p>
            <a:r>
              <a:rPr lang="fr-FR" sz="2745" dirty="0"/>
              <a:t>Persistent volume claims</a:t>
            </a:r>
            <a:endParaRPr lang="en-US" dirty="0"/>
          </a:p>
        </p:txBody>
      </p:sp>
    </p:spTree>
    <p:extLst>
      <p:ext uri="{BB962C8B-B14F-4D97-AF65-F5344CB8AC3E}">
        <p14:creationId xmlns:p14="http://schemas.microsoft.com/office/powerpoint/2010/main" val="126122439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What are Volumes?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1877309"/>
          </a:xfrm>
        </p:spPr>
        <p:txBody>
          <a:bodyPr/>
          <a:lstStyle/>
          <a:p>
            <a:r>
              <a:rPr lang="en-US" sz="2745" dirty="0"/>
              <a:t>Volumes are storage</a:t>
            </a:r>
          </a:p>
          <a:p>
            <a:r>
              <a:rPr lang="en-US" sz="2745" dirty="0"/>
              <a:t>Applications often need to be able to store and retrieve data</a:t>
            </a:r>
          </a:p>
          <a:p>
            <a:r>
              <a:rPr lang="en-US" b="0" i="0" dirty="0">
                <a:solidFill>
                  <a:srgbClr val="171717"/>
                </a:solidFill>
                <a:effectLst/>
                <a:latin typeface="Segoe UI" panose="020B0502040204020203" pitchFamily="34" charset="0"/>
              </a:rPr>
              <a:t>A </a:t>
            </a:r>
            <a:r>
              <a:rPr lang="en-US" b="0" i="1" dirty="0">
                <a:solidFill>
                  <a:srgbClr val="171717"/>
                </a:solidFill>
                <a:effectLst/>
                <a:latin typeface="Segoe UI" panose="020B0502040204020203" pitchFamily="34" charset="0"/>
              </a:rPr>
              <a:t>volume</a:t>
            </a:r>
            <a:r>
              <a:rPr lang="en-US" b="0" i="0" dirty="0">
                <a:solidFill>
                  <a:srgbClr val="171717"/>
                </a:solidFill>
                <a:effectLst/>
                <a:latin typeface="Segoe UI" panose="020B0502040204020203" pitchFamily="34" charset="0"/>
              </a:rPr>
              <a:t> represents a way to store, retrieve, and persist data across pods and through the application lifecycle.</a:t>
            </a:r>
            <a:endParaRPr lang="en-US" dirty="0"/>
          </a:p>
        </p:txBody>
      </p:sp>
      <p:pic>
        <p:nvPicPr>
          <p:cNvPr id="5" name="Picture 4">
            <a:extLst>
              <a:ext uri="{FF2B5EF4-FFF2-40B4-BE49-F238E27FC236}">
                <a16:creationId xmlns:a16="http://schemas.microsoft.com/office/drawing/2014/main" id="{2EFF9138-DB36-49D1-949E-FBBF569D2E41}"/>
              </a:ext>
            </a:extLst>
          </p:cNvPr>
          <p:cNvPicPr>
            <a:picLocks noChangeAspect="1"/>
          </p:cNvPicPr>
          <p:nvPr/>
        </p:nvPicPr>
        <p:blipFill>
          <a:blip r:embed="rId3"/>
          <a:stretch>
            <a:fillRect/>
          </a:stretch>
        </p:blipFill>
        <p:spPr>
          <a:xfrm>
            <a:off x="3760985" y="3327556"/>
            <a:ext cx="3790950" cy="2847975"/>
          </a:xfrm>
          <a:prstGeom prst="rect">
            <a:avLst/>
          </a:prstGeom>
        </p:spPr>
      </p:pic>
    </p:spTree>
    <p:extLst>
      <p:ext uri="{BB962C8B-B14F-4D97-AF65-F5344CB8AC3E}">
        <p14:creationId xmlns:p14="http://schemas.microsoft.com/office/powerpoint/2010/main" val="241847668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pPr algn="l"/>
            <a:r>
              <a:rPr lang="en-US" b="1" i="0" dirty="0">
                <a:solidFill>
                  <a:srgbClr val="171717"/>
                </a:solidFill>
                <a:effectLst/>
                <a:latin typeface="Segoe UI" panose="020B0502040204020203" pitchFamily="34" charset="0"/>
              </a:rPr>
              <a:t>Persistent volumes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1877309"/>
          </a:xfrm>
        </p:spPr>
        <p:txBody>
          <a:bodyPr/>
          <a:lstStyle/>
          <a:p>
            <a:r>
              <a:rPr lang="en-US" sz="1600" b="0" i="0" dirty="0">
                <a:solidFill>
                  <a:srgbClr val="171717"/>
                </a:solidFill>
                <a:effectLst/>
                <a:latin typeface="Segoe UI" panose="020B0502040204020203" pitchFamily="34" charset="0"/>
              </a:rPr>
              <a:t>A </a:t>
            </a:r>
            <a:r>
              <a:rPr lang="en-US" sz="1600" b="0" i="1" dirty="0">
                <a:solidFill>
                  <a:srgbClr val="171717"/>
                </a:solidFill>
                <a:effectLst/>
                <a:latin typeface="Segoe UI" panose="020B0502040204020203" pitchFamily="34" charset="0"/>
              </a:rPr>
              <a:t>persistent volume</a:t>
            </a:r>
            <a:r>
              <a:rPr lang="en-US" sz="1600" b="0" i="0" dirty="0">
                <a:solidFill>
                  <a:srgbClr val="171717"/>
                </a:solidFill>
                <a:effectLst/>
                <a:latin typeface="Segoe UI" panose="020B0502040204020203" pitchFamily="34" charset="0"/>
              </a:rPr>
              <a:t> (PV) is a storage resource created and managed by the Kubernetes API that can exist beyond the lifetime of an individual pod.</a:t>
            </a:r>
            <a:endParaRPr lang="en-US" dirty="0"/>
          </a:p>
        </p:txBody>
      </p:sp>
      <p:pic>
        <p:nvPicPr>
          <p:cNvPr id="1026" name="Picture 2" descr="Persistent volumes in an Azure Kubernetes Services (AKS) cluster">
            <a:extLst>
              <a:ext uri="{FF2B5EF4-FFF2-40B4-BE49-F238E27FC236}">
                <a16:creationId xmlns:a16="http://schemas.microsoft.com/office/drawing/2014/main" id="{1535F8FC-7BD1-4BB1-A273-968D70E1E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619" y="2983128"/>
            <a:ext cx="34004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49347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pPr algn="l"/>
            <a:r>
              <a:rPr lang="en-US" b="1" i="0" dirty="0">
                <a:solidFill>
                  <a:srgbClr val="171717"/>
                </a:solidFill>
                <a:effectLst/>
                <a:latin typeface="Segoe UI" panose="020B0502040204020203" pitchFamily="34" charset="0"/>
              </a:rPr>
              <a:t>Storage classes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1674305"/>
          </a:xfrm>
        </p:spPr>
        <p:txBody>
          <a:bodyPr/>
          <a:lstStyle/>
          <a:p>
            <a:r>
              <a:rPr lang="en-US" sz="1600" b="0" i="0" dirty="0">
                <a:solidFill>
                  <a:srgbClr val="171717"/>
                </a:solidFill>
                <a:effectLst/>
                <a:latin typeface="Segoe UI" panose="020B0502040204020203" pitchFamily="34" charset="0"/>
              </a:rPr>
              <a:t>The </a:t>
            </a:r>
            <a:r>
              <a:rPr lang="en-US" sz="1600" b="0" i="0" dirty="0" err="1">
                <a:solidFill>
                  <a:srgbClr val="171717"/>
                </a:solidFill>
                <a:effectLst/>
                <a:latin typeface="Segoe UI" panose="020B0502040204020203" pitchFamily="34" charset="0"/>
              </a:rPr>
              <a:t>StorageClass</a:t>
            </a:r>
            <a:r>
              <a:rPr lang="en-US" sz="1600" b="0" i="0" dirty="0">
                <a:solidFill>
                  <a:srgbClr val="171717"/>
                </a:solidFill>
                <a:effectLst/>
                <a:latin typeface="Segoe UI" panose="020B0502040204020203" pitchFamily="34" charset="0"/>
              </a:rPr>
              <a:t> also defines the </a:t>
            </a:r>
            <a:r>
              <a:rPr lang="en-US" sz="1600" b="0" i="0" dirty="0" err="1">
                <a:solidFill>
                  <a:srgbClr val="171717"/>
                </a:solidFill>
                <a:effectLst/>
                <a:latin typeface="Segoe UI" panose="020B0502040204020203" pitchFamily="34" charset="0"/>
              </a:rPr>
              <a:t>reclaimPolicy</a:t>
            </a:r>
            <a:r>
              <a:rPr lang="en-US" sz="1600" b="0" i="0" dirty="0">
                <a:solidFill>
                  <a:srgbClr val="171717"/>
                </a:solidFill>
                <a:effectLst/>
                <a:latin typeface="Segoe UI" panose="020B0502040204020203" pitchFamily="34" charset="0"/>
              </a:rPr>
              <a:t>. </a:t>
            </a:r>
          </a:p>
          <a:p>
            <a:r>
              <a:rPr lang="en-US" sz="1600" b="0" i="0" dirty="0" err="1">
                <a:solidFill>
                  <a:srgbClr val="171717"/>
                </a:solidFill>
                <a:effectLst/>
                <a:latin typeface="Segoe UI" panose="020B0502040204020203" pitchFamily="34" charset="0"/>
              </a:rPr>
              <a:t>reclaimPolicy</a:t>
            </a:r>
            <a:r>
              <a:rPr lang="en-US" sz="1600" b="0" i="0" dirty="0">
                <a:solidFill>
                  <a:srgbClr val="171717"/>
                </a:solidFill>
                <a:effectLst/>
                <a:latin typeface="Segoe UI" panose="020B0502040204020203" pitchFamily="34" charset="0"/>
              </a:rPr>
              <a:t> controls the behavior of the underlying Azure storage resource when the pod is deleted and the persistent volume may no longer be required. </a:t>
            </a:r>
          </a:p>
          <a:p>
            <a:r>
              <a:rPr lang="en-US" sz="1600" b="0" i="0" dirty="0">
                <a:solidFill>
                  <a:srgbClr val="171717"/>
                </a:solidFill>
                <a:effectLst/>
                <a:latin typeface="Segoe UI" panose="020B0502040204020203" pitchFamily="34" charset="0"/>
              </a:rPr>
              <a:t>The underlying storage resource can be deleted, or retained for use with a future pod.</a:t>
            </a:r>
          </a:p>
          <a:p>
            <a:endParaRPr lang="en-US" sz="1600" dirty="0">
              <a:solidFill>
                <a:srgbClr val="171717"/>
              </a:solidFill>
              <a:latin typeface="Segoe UI" panose="020B0502040204020203" pitchFamily="34" charset="0"/>
            </a:endParaRPr>
          </a:p>
          <a:p>
            <a:r>
              <a:rPr lang="en-US" sz="1600" dirty="0">
                <a:solidFill>
                  <a:srgbClr val="171717"/>
                </a:solidFill>
                <a:latin typeface="Segoe UI" panose="020B0502040204020203" pitchFamily="34" charset="0"/>
              </a:rPr>
              <a:t>Storage Class </a:t>
            </a:r>
            <a:r>
              <a:rPr lang="en-US" sz="1600" dirty="0" err="1">
                <a:solidFill>
                  <a:srgbClr val="FF0000"/>
                </a:solidFill>
                <a:latin typeface="Segoe UI" panose="020B0502040204020203" pitchFamily="34" charset="0"/>
              </a:rPr>
              <a:t>Yaml</a:t>
            </a:r>
            <a:r>
              <a:rPr lang="en-US" sz="1600" dirty="0">
                <a:solidFill>
                  <a:srgbClr val="171717"/>
                </a:solidFill>
                <a:latin typeface="Segoe UI" panose="020B0502040204020203" pitchFamily="34" charset="0"/>
              </a:rPr>
              <a:t>:</a:t>
            </a:r>
            <a:endParaRPr lang="en-US" dirty="0"/>
          </a:p>
        </p:txBody>
      </p:sp>
      <p:sp>
        <p:nvSpPr>
          <p:cNvPr id="6" name="TextBox 5">
            <a:extLst>
              <a:ext uri="{FF2B5EF4-FFF2-40B4-BE49-F238E27FC236}">
                <a16:creationId xmlns:a16="http://schemas.microsoft.com/office/drawing/2014/main" id="{A1DD9815-E5B0-42C0-9853-67A7C897A780}"/>
              </a:ext>
            </a:extLst>
          </p:cNvPr>
          <p:cNvSpPr txBox="1"/>
          <p:nvPr/>
        </p:nvSpPr>
        <p:spPr>
          <a:xfrm>
            <a:off x="3308323" y="3268256"/>
            <a:ext cx="6765774" cy="2536848"/>
          </a:xfrm>
          <a:prstGeom prst="rect">
            <a:avLst/>
          </a:prstGeom>
          <a:noFill/>
        </p:spPr>
        <p:txBody>
          <a:bodyPr wrap="square">
            <a:spAutoFit/>
          </a:bodyPr>
          <a:lstStyle/>
          <a:p>
            <a:r>
              <a:rPr lang="en-US" dirty="0">
                <a:solidFill>
                  <a:srgbClr val="FF0000"/>
                </a:solidFill>
              </a:rPr>
              <a:t>kind</a:t>
            </a:r>
            <a:r>
              <a:rPr lang="en-US" dirty="0"/>
              <a:t>: </a:t>
            </a:r>
            <a:r>
              <a:rPr lang="en-US" dirty="0" err="1"/>
              <a:t>StorageClass</a:t>
            </a:r>
            <a:endParaRPr lang="en-US" dirty="0"/>
          </a:p>
          <a:p>
            <a:r>
              <a:rPr lang="en-US" dirty="0" err="1">
                <a:solidFill>
                  <a:srgbClr val="FF0000"/>
                </a:solidFill>
              </a:rPr>
              <a:t>apiVersion</a:t>
            </a:r>
            <a:r>
              <a:rPr lang="en-US" dirty="0"/>
              <a:t>: storage.k8s.io/v1</a:t>
            </a:r>
          </a:p>
          <a:p>
            <a:r>
              <a:rPr lang="en-US" dirty="0">
                <a:solidFill>
                  <a:srgbClr val="FF0000"/>
                </a:solidFill>
              </a:rPr>
              <a:t>metadata</a:t>
            </a:r>
            <a:r>
              <a:rPr lang="en-US" dirty="0"/>
              <a:t>:</a:t>
            </a:r>
          </a:p>
          <a:p>
            <a:r>
              <a:rPr lang="en-US" dirty="0"/>
              <a:t>  </a:t>
            </a:r>
            <a:r>
              <a:rPr lang="en-US" dirty="0">
                <a:solidFill>
                  <a:srgbClr val="D83B01"/>
                </a:solidFill>
              </a:rPr>
              <a:t>name</a:t>
            </a:r>
            <a:r>
              <a:rPr lang="en-US" dirty="0"/>
              <a:t>: managed-premium</a:t>
            </a:r>
          </a:p>
          <a:p>
            <a:r>
              <a:rPr lang="en-US" dirty="0">
                <a:solidFill>
                  <a:srgbClr val="FF0000"/>
                </a:solidFill>
              </a:rPr>
              <a:t>provisioner</a:t>
            </a:r>
            <a:r>
              <a:rPr lang="en-US" dirty="0"/>
              <a:t>: kubernetes.io/azure-disk</a:t>
            </a:r>
          </a:p>
          <a:p>
            <a:r>
              <a:rPr lang="en-US" dirty="0" err="1">
                <a:solidFill>
                  <a:srgbClr val="FF0000"/>
                </a:solidFill>
              </a:rPr>
              <a:t>reclaimPolicy</a:t>
            </a:r>
            <a:r>
              <a:rPr lang="en-US" dirty="0"/>
              <a:t>: Retain</a:t>
            </a:r>
          </a:p>
          <a:p>
            <a:r>
              <a:rPr lang="en-US" dirty="0">
                <a:solidFill>
                  <a:srgbClr val="FF0000"/>
                </a:solidFill>
              </a:rPr>
              <a:t>parameters</a:t>
            </a:r>
            <a:r>
              <a:rPr lang="en-US" dirty="0"/>
              <a:t>:</a:t>
            </a:r>
          </a:p>
          <a:p>
            <a:r>
              <a:rPr lang="en-US" dirty="0"/>
              <a:t>  </a:t>
            </a:r>
            <a:r>
              <a:rPr lang="en-US" dirty="0" err="1">
                <a:solidFill>
                  <a:srgbClr val="FF0000"/>
                </a:solidFill>
              </a:rPr>
              <a:t>storageaccounttype</a:t>
            </a:r>
            <a:r>
              <a:rPr lang="en-US" dirty="0"/>
              <a:t>: </a:t>
            </a:r>
            <a:r>
              <a:rPr lang="en-US" dirty="0" err="1"/>
              <a:t>Premium_LRS</a:t>
            </a:r>
            <a:endParaRPr lang="en-US" dirty="0"/>
          </a:p>
          <a:p>
            <a:r>
              <a:rPr lang="en-US" dirty="0"/>
              <a:t>  </a:t>
            </a:r>
            <a:r>
              <a:rPr lang="en-US" dirty="0">
                <a:solidFill>
                  <a:srgbClr val="FF0000"/>
                </a:solidFill>
              </a:rPr>
              <a:t>kind</a:t>
            </a:r>
            <a:r>
              <a:rPr lang="en-US" dirty="0"/>
              <a:t>: Managed</a:t>
            </a:r>
          </a:p>
        </p:txBody>
      </p:sp>
    </p:spTree>
    <p:extLst>
      <p:ext uri="{BB962C8B-B14F-4D97-AF65-F5344CB8AC3E}">
        <p14:creationId xmlns:p14="http://schemas.microsoft.com/office/powerpoint/2010/main" val="272519113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pPr algn="l"/>
            <a:r>
              <a:rPr lang="en-US" b="1" i="0" dirty="0">
                <a:solidFill>
                  <a:srgbClr val="171717"/>
                </a:solidFill>
                <a:effectLst/>
                <a:latin typeface="Segoe UI" panose="020B0502040204020203" pitchFamily="34" charset="0"/>
              </a:rPr>
              <a:t>Persistent volume claims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1083374"/>
          </a:xfrm>
        </p:spPr>
        <p:txBody>
          <a:bodyPr/>
          <a:lstStyle/>
          <a:p>
            <a:r>
              <a:rPr lang="en-US" sz="1600" b="0" i="0" dirty="0">
                <a:solidFill>
                  <a:srgbClr val="171717"/>
                </a:solidFill>
                <a:effectLst/>
                <a:latin typeface="Segoe UI" panose="020B0502040204020203" pitchFamily="34" charset="0"/>
              </a:rPr>
              <a:t>A </a:t>
            </a:r>
            <a:r>
              <a:rPr lang="en-US" sz="1600" b="0" i="0" dirty="0" err="1">
                <a:solidFill>
                  <a:srgbClr val="FF0000"/>
                </a:solidFill>
                <a:effectLst/>
                <a:latin typeface="Segoe UI" panose="020B0502040204020203" pitchFamily="34" charset="0"/>
              </a:rPr>
              <a:t>PersistentVolumeClaim</a:t>
            </a:r>
            <a:r>
              <a:rPr lang="en-US" sz="1600" b="0" i="0" dirty="0">
                <a:solidFill>
                  <a:srgbClr val="171717"/>
                </a:solidFill>
                <a:effectLst/>
                <a:latin typeface="Segoe UI" panose="020B0502040204020203" pitchFamily="34" charset="0"/>
              </a:rPr>
              <a:t> requests either Disk or File storage of a particular </a:t>
            </a:r>
            <a:r>
              <a:rPr lang="en-US" sz="1600" b="0" i="0" dirty="0" err="1">
                <a:solidFill>
                  <a:srgbClr val="171717"/>
                </a:solidFill>
                <a:effectLst/>
                <a:latin typeface="Segoe UI" panose="020B0502040204020203" pitchFamily="34" charset="0"/>
              </a:rPr>
              <a:t>StorageClass</a:t>
            </a:r>
            <a:r>
              <a:rPr lang="en-US" sz="1600" b="0" i="0" dirty="0">
                <a:solidFill>
                  <a:srgbClr val="171717"/>
                </a:solidFill>
                <a:effectLst/>
                <a:latin typeface="Segoe UI" panose="020B0502040204020203" pitchFamily="34" charset="0"/>
              </a:rPr>
              <a:t>, access mode, and size. </a:t>
            </a:r>
          </a:p>
          <a:p>
            <a:r>
              <a:rPr lang="en-US" sz="1600" b="0" i="0" dirty="0">
                <a:solidFill>
                  <a:srgbClr val="171717"/>
                </a:solidFill>
                <a:effectLst/>
                <a:latin typeface="Segoe UI" panose="020B0502040204020203" pitchFamily="34" charset="0"/>
              </a:rPr>
              <a:t>Kubernetes API server can dynamically provision the underlying storage resource in Azure if there is no existing resource to fulfill the claim based on the defined </a:t>
            </a:r>
            <a:r>
              <a:rPr lang="en-US" sz="1600" b="0" i="0" dirty="0" err="1">
                <a:solidFill>
                  <a:srgbClr val="FF0000"/>
                </a:solidFill>
                <a:effectLst/>
                <a:latin typeface="Segoe UI" panose="020B0502040204020203" pitchFamily="34" charset="0"/>
              </a:rPr>
              <a:t>StorageClass</a:t>
            </a:r>
            <a:r>
              <a:rPr lang="en-US" sz="1600" b="0" i="0" dirty="0">
                <a:solidFill>
                  <a:srgbClr val="171717"/>
                </a:solidFill>
                <a:effectLst/>
                <a:latin typeface="Segoe UI" panose="020B0502040204020203" pitchFamily="34" charset="0"/>
              </a:rPr>
              <a:t>. </a:t>
            </a:r>
          </a:p>
          <a:p>
            <a:r>
              <a:rPr lang="en-US" sz="1600" b="0" i="0" dirty="0">
                <a:solidFill>
                  <a:srgbClr val="171717"/>
                </a:solidFill>
                <a:effectLst/>
                <a:latin typeface="Segoe UI" panose="020B0502040204020203" pitchFamily="34" charset="0"/>
              </a:rPr>
              <a:t>pod definition includes the volume mount once the volume has been connected to the pod.</a:t>
            </a:r>
            <a:endParaRPr lang="en-US" dirty="0"/>
          </a:p>
        </p:txBody>
      </p:sp>
      <p:pic>
        <p:nvPicPr>
          <p:cNvPr id="2050" name="Picture 2" descr="Persistent volume claims in an Azure Kubernetes Services (AKS) cluster">
            <a:extLst>
              <a:ext uri="{FF2B5EF4-FFF2-40B4-BE49-F238E27FC236}">
                <a16:creationId xmlns:a16="http://schemas.microsoft.com/office/drawing/2014/main" id="{0B3AF174-445A-4307-BB05-10296B6CD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598" y="3236701"/>
            <a:ext cx="580072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30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pPr algn="l"/>
            <a:r>
              <a:rPr lang="en-US" b="1" i="0" dirty="0">
                <a:solidFill>
                  <a:srgbClr val="171717"/>
                </a:solidFill>
                <a:effectLst/>
                <a:latin typeface="Segoe UI" panose="020B0502040204020203" pitchFamily="34" charset="0"/>
              </a:rPr>
              <a:t>Persistent volume claims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1329595"/>
          </a:xfrm>
        </p:spPr>
        <p:txBody>
          <a:bodyPr/>
          <a:lstStyle/>
          <a:p>
            <a:r>
              <a:rPr lang="en-US" sz="1600" b="0" i="0" dirty="0" err="1">
                <a:solidFill>
                  <a:srgbClr val="FF0000"/>
                </a:solidFill>
                <a:effectLst/>
                <a:latin typeface="Segoe UI" panose="020B0502040204020203" pitchFamily="34" charset="0"/>
              </a:rPr>
              <a:t>PersistentVolume</a:t>
            </a:r>
            <a:r>
              <a:rPr lang="en-US" sz="1600" b="0" i="0" dirty="0">
                <a:solidFill>
                  <a:srgbClr val="171717"/>
                </a:solidFill>
                <a:effectLst/>
                <a:latin typeface="Segoe UI" panose="020B0502040204020203" pitchFamily="34" charset="0"/>
              </a:rPr>
              <a:t> is bound to a </a:t>
            </a:r>
            <a:r>
              <a:rPr lang="en-US" sz="1600" b="0" i="0" dirty="0" err="1">
                <a:solidFill>
                  <a:srgbClr val="FF0000"/>
                </a:solidFill>
                <a:effectLst/>
                <a:latin typeface="Segoe UI" panose="020B0502040204020203" pitchFamily="34" charset="0"/>
              </a:rPr>
              <a:t>PersistentVolumeClaim</a:t>
            </a:r>
            <a:r>
              <a:rPr lang="en-US" sz="1600" b="0" i="0" dirty="0">
                <a:solidFill>
                  <a:srgbClr val="171717"/>
                </a:solidFill>
                <a:effectLst/>
                <a:latin typeface="Segoe UI" panose="020B0502040204020203" pitchFamily="34" charset="0"/>
              </a:rPr>
              <a:t> once an available storage resource has been assigned to the pod requesting it. There is a 1:1 mapping of persistent volumes to claims.</a:t>
            </a:r>
          </a:p>
          <a:p>
            <a:endParaRPr lang="en-US" sz="1600" b="0" i="0" dirty="0">
              <a:solidFill>
                <a:srgbClr val="171717"/>
              </a:solidFill>
              <a:effectLst/>
              <a:latin typeface="Segoe UI" panose="020B0502040204020203" pitchFamily="34" charset="0"/>
            </a:endParaRPr>
          </a:p>
          <a:p>
            <a:r>
              <a:rPr lang="en-US" sz="1600" b="0" i="0" dirty="0">
                <a:solidFill>
                  <a:srgbClr val="171717"/>
                </a:solidFill>
                <a:effectLst/>
                <a:latin typeface="Segoe UI" panose="020B0502040204020203" pitchFamily="34" charset="0"/>
              </a:rPr>
              <a:t>The following example YAML manifest shows a persistent volume claim that uses the managed-premium </a:t>
            </a:r>
            <a:r>
              <a:rPr lang="en-US" sz="1600" b="0" i="0" dirty="0" err="1">
                <a:solidFill>
                  <a:srgbClr val="171717"/>
                </a:solidFill>
                <a:effectLst/>
                <a:latin typeface="Segoe UI" panose="020B0502040204020203" pitchFamily="34" charset="0"/>
              </a:rPr>
              <a:t>StorageClass</a:t>
            </a:r>
            <a:r>
              <a:rPr lang="en-US" sz="1600" b="0" i="0" dirty="0">
                <a:solidFill>
                  <a:srgbClr val="171717"/>
                </a:solidFill>
                <a:effectLst/>
                <a:latin typeface="Segoe UI" panose="020B0502040204020203" pitchFamily="34" charset="0"/>
              </a:rPr>
              <a:t> and requests a Disk 5 Gigs in size:</a:t>
            </a:r>
            <a:endParaRPr lang="en-US" dirty="0"/>
          </a:p>
        </p:txBody>
      </p:sp>
      <p:sp>
        <p:nvSpPr>
          <p:cNvPr id="6" name="TextBox 5">
            <a:extLst>
              <a:ext uri="{FF2B5EF4-FFF2-40B4-BE49-F238E27FC236}">
                <a16:creationId xmlns:a16="http://schemas.microsoft.com/office/drawing/2014/main" id="{3BBA4F50-B9E3-4CE4-9EC7-EF2F1348CF9B}"/>
              </a:ext>
            </a:extLst>
          </p:cNvPr>
          <p:cNvSpPr txBox="1"/>
          <p:nvPr/>
        </p:nvSpPr>
        <p:spPr>
          <a:xfrm>
            <a:off x="1828801" y="2669903"/>
            <a:ext cx="6765774" cy="3080074"/>
          </a:xfrm>
          <a:prstGeom prst="rect">
            <a:avLst/>
          </a:prstGeom>
          <a:noFill/>
        </p:spPr>
        <p:txBody>
          <a:bodyPr wrap="square">
            <a:spAutoFit/>
          </a:bodyPr>
          <a:lstStyle/>
          <a:p>
            <a:r>
              <a:rPr lang="en-US" dirty="0" err="1">
                <a:solidFill>
                  <a:srgbClr val="FF0000"/>
                </a:solidFill>
              </a:rPr>
              <a:t>apiVersion</a:t>
            </a:r>
            <a:r>
              <a:rPr lang="en-US" dirty="0"/>
              <a:t>: v1</a:t>
            </a:r>
          </a:p>
          <a:p>
            <a:r>
              <a:rPr lang="en-US" dirty="0">
                <a:solidFill>
                  <a:srgbClr val="FF0000"/>
                </a:solidFill>
              </a:rPr>
              <a:t>kind</a:t>
            </a:r>
            <a:r>
              <a:rPr lang="en-US" dirty="0"/>
              <a:t>: </a:t>
            </a:r>
            <a:r>
              <a:rPr lang="en-US" dirty="0" err="1"/>
              <a:t>PersistentVolumeClaim</a:t>
            </a:r>
            <a:endParaRPr lang="en-US" dirty="0"/>
          </a:p>
          <a:p>
            <a:r>
              <a:rPr lang="en-US" dirty="0">
                <a:solidFill>
                  <a:srgbClr val="FF0000"/>
                </a:solidFill>
              </a:rPr>
              <a:t>metadata</a:t>
            </a:r>
            <a:r>
              <a:rPr lang="en-US" dirty="0"/>
              <a:t>:</a:t>
            </a:r>
          </a:p>
          <a:p>
            <a:r>
              <a:rPr lang="en-US" dirty="0"/>
              <a:t>  </a:t>
            </a:r>
            <a:r>
              <a:rPr lang="en-US" dirty="0">
                <a:solidFill>
                  <a:srgbClr val="FF0000"/>
                </a:solidFill>
              </a:rPr>
              <a:t>name</a:t>
            </a:r>
            <a:r>
              <a:rPr lang="en-US" dirty="0"/>
              <a:t>: azure-managed-disk</a:t>
            </a:r>
          </a:p>
          <a:p>
            <a:r>
              <a:rPr lang="en-US" dirty="0">
                <a:solidFill>
                  <a:srgbClr val="FF0000"/>
                </a:solidFill>
              </a:rPr>
              <a:t>spec</a:t>
            </a:r>
            <a:r>
              <a:rPr lang="en-US" dirty="0"/>
              <a:t>:</a:t>
            </a:r>
          </a:p>
          <a:p>
            <a:r>
              <a:rPr lang="en-US" dirty="0"/>
              <a:t>  </a:t>
            </a:r>
            <a:r>
              <a:rPr lang="en-US" dirty="0" err="1">
                <a:solidFill>
                  <a:srgbClr val="FF0000"/>
                </a:solidFill>
              </a:rPr>
              <a:t>accessModes</a:t>
            </a:r>
            <a:r>
              <a:rPr lang="en-US" dirty="0"/>
              <a:t>:</a:t>
            </a:r>
          </a:p>
          <a:p>
            <a:r>
              <a:rPr lang="en-US" dirty="0"/>
              <a:t>  - </a:t>
            </a:r>
            <a:r>
              <a:rPr lang="en-US" dirty="0" err="1"/>
              <a:t>ReadWriteOnce</a:t>
            </a:r>
            <a:endParaRPr lang="en-US" dirty="0"/>
          </a:p>
          <a:p>
            <a:r>
              <a:rPr lang="en-US" dirty="0"/>
              <a:t>  </a:t>
            </a:r>
            <a:r>
              <a:rPr lang="en-US" dirty="0" err="1">
                <a:solidFill>
                  <a:srgbClr val="FF0000"/>
                </a:solidFill>
              </a:rPr>
              <a:t>storageClassName</a:t>
            </a:r>
            <a:r>
              <a:rPr lang="en-US" dirty="0"/>
              <a:t>: managed-premium</a:t>
            </a:r>
          </a:p>
          <a:p>
            <a:r>
              <a:rPr lang="en-US" dirty="0"/>
              <a:t>  </a:t>
            </a:r>
            <a:r>
              <a:rPr lang="en-US" dirty="0">
                <a:solidFill>
                  <a:srgbClr val="FF0000"/>
                </a:solidFill>
              </a:rPr>
              <a:t>resources</a:t>
            </a:r>
            <a:r>
              <a:rPr lang="en-US" dirty="0"/>
              <a:t>:</a:t>
            </a:r>
          </a:p>
          <a:p>
            <a:r>
              <a:rPr lang="en-US" dirty="0"/>
              <a:t>    </a:t>
            </a:r>
            <a:r>
              <a:rPr lang="en-US" dirty="0">
                <a:solidFill>
                  <a:srgbClr val="FF0000"/>
                </a:solidFill>
              </a:rPr>
              <a:t>requests</a:t>
            </a:r>
            <a:r>
              <a:rPr lang="en-US" dirty="0"/>
              <a:t>:</a:t>
            </a:r>
          </a:p>
          <a:p>
            <a:r>
              <a:rPr lang="en-US" dirty="0"/>
              <a:t>      </a:t>
            </a:r>
            <a:r>
              <a:rPr lang="en-US" dirty="0">
                <a:solidFill>
                  <a:srgbClr val="FF0000"/>
                </a:solidFill>
              </a:rPr>
              <a:t>storage</a:t>
            </a:r>
            <a:r>
              <a:rPr lang="en-US" dirty="0"/>
              <a:t>: 5Gi</a:t>
            </a:r>
          </a:p>
        </p:txBody>
      </p:sp>
      <p:pic>
        <p:nvPicPr>
          <p:cNvPr id="5" name="Picture 2" descr="Persistent volume claims in an Azure Kubernetes Services (AKS) cluster">
            <a:extLst>
              <a:ext uri="{FF2B5EF4-FFF2-40B4-BE49-F238E27FC236}">
                <a16:creationId xmlns:a16="http://schemas.microsoft.com/office/drawing/2014/main" id="{3C3AF50A-0693-470E-97FC-B71A27151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788" y="2816783"/>
            <a:ext cx="580072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6764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052F-1DF6-4AB6-926E-D5BC0ED07067}"/>
              </a:ext>
            </a:extLst>
          </p:cNvPr>
          <p:cNvSpPr>
            <a:spLocks noGrp="1"/>
          </p:cNvSpPr>
          <p:nvPr>
            <p:ph type="title"/>
          </p:nvPr>
        </p:nvSpPr>
        <p:spPr/>
        <p:txBody>
          <a:bodyPr/>
          <a:lstStyle/>
          <a:p>
            <a:r>
              <a:rPr lang="en-US" dirty="0"/>
              <a:t>What is Kubernetes</a:t>
            </a:r>
          </a:p>
        </p:txBody>
      </p:sp>
      <p:sp>
        <p:nvSpPr>
          <p:cNvPr id="3" name="Content Placeholder 2">
            <a:extLst>
              <a:ext uri="{FF2B5EF4-FFF2-40B4-BE49-F238E27FC236}">
                <a16:creationId xmlns:a16="http://schemas.microsoft.com/office/drawing/2014/main" id="{AC642190-B7C5-45F3-A6A9-EC862FCD612A}"/>
              </a:ext>
            </a:extLst>
          </p:cNvPr>
          <p:cNvSpPr>
            <a:spLocks noGrp="1"/>
          </p:cNvSpPr>
          <p:nvPr>
            <p:ph idx="1"/>
          </p:nvPr>
        </p:nvSpPr>
        <p:spPr>
          <a:xfrm>
            <a:off x="584200" y="1435503"/>
            <a:ext cx="11018520" cy="1994392"/>
          </a:xfrm>
        </p:spPr>
        <p:txBody>
          <a:bodyPr/>
          <a:lstStyle/>
          <a:p>
            <a:r>
              <a:rPr lang="en-US" sz="2400" dirty="0"/>
              <a:t>Robust set of APIs for management operations</a:t>
            </a:r>
          </a:p>
          <a:p>
            <a:r>
              <a:rPr lang="en-US" sz="2400" dirty="0"/>
              <a:t>Build application with your preferred programming language , OS libraries, or messaging bus </a:t>
            </a:r>
          </a:p>
          <a:p>
            <a:r>
              <a:rPr lang="en-US" sz="2400" dirty="0"/>
              <a:t>Continuous delivery (CI/CD) tools integrate with Kubernetes to schedule and deploy releases</a:t>
            </a:r>
          </a:p>
        </p:txBody>
      </p:sp>
      <p:pic>
        <p:nvPicPr>
          <p:cNvPr id="7" name="Picture 6">
            <a:extLst>
              <a:ext uri="{FF2B5EF4-FFF2-40B4-BE49-F238E27FC236}">
                <a16:creationId xmlns:a16="http://schemas.microsoft.com/office/drawing/2014/main" id="{0D937F47-8F44-40BA-BC21-DBED3F324253}"/>
              </a:ext>
            </a:extLst>
          </p:cNvPr>
          <p:cNvPicPr>
            <a:picLocks noChangeAspect="1"/>
          </p:cNvPicPr>
          <p:nvPr/>
        </p:nvPicPr>
        <p:blipFill>
          <a:blip r:embed="rId2"/>
          <a:stretch>
            <a:fillRect/>
          </a:stretch>
        </p:blipFill>
        <p:spPr>
          <a:xfrm>
            <a:off x="2867413" y="3345765"/>
            <a:ext cx="5495925" cy="2962275"/>
          </a:xfrm>
          <a:prstGeom prst="rect">
            <a:avLst/>
          </a:prstGeom>
        </p:spPr>
      </p:pic>
    </p:spTree>
    <p:extLst>
      <p:ext uri="{BB962C8B-B14F-4D97-AF65-F5344CB8AC3E}">
        <p14:creationId xmlns:p14="http://schemas.microsoft.com/office/powerpoint/2010/main" val="340770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588263" y="2979539"/>
            <a:ext cx="4167887" cy="553998"/>
          </a:xfrm>
        </p:spPr>
        <p:txBody>
          <a:bodyPr/>
          <a:lstStyle/>
          <a:p>
            <a:r>
              <a:rPr lang="en-US" dirty="0"/>
              <a:t>Helm</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101740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085B-21F9-46BE-9F93-9A9B1D91D821}"/>
              </a:ext>
            </a:extLst>
          </p:cNvPr>
          <p:cNvSpPr>
            <a:spLocks noGrp="1"/>
          </p:cNvSpPr>
          <p:nvPr>
            <p:ph type="title"/>
          </p:nvPr>
        </p:nvSpPr>
        <p:spPr/>
        <p:txBody>
          <a:bodyPr/>
          <a:lstStyle/>
          <a:p>
            <a:r>
              <a:rPr lang="en-US" dirty="0"/>
              <a:t>Helm</a:t>
            </a:r>
          </a:p>
        </p:txBody>
      </p:sp>
      <p:sp>
        <p:nvSpPr>
          <p:cNvPr id="3" name="Content Placeholder 2">
            <a:extLst>
              <a:ext uri="{FF2B5EF4-FFF2-40B4-BE49-F238E27FC236}">
                <a16:creationId xmlns:a16="http://schemas.microsoft.com/office/drawing/2014/main" id="{B8E07B77-F794-43A8-91D6-D94A402C3E13}"/>
              </a:ext>
            </a:extLst>
          </p:cNvPr>
          <p:cNvSpPr>
            <a:spLocks noGrp="1"/>
          </p:cNvSpPr>
          <p:nvPr>
            <p:ph idx="1"/>
          </p:nvPr>
        </p:nvSpPr>
        <p:spPr>
          <a:xfrm>
            <a:off x="838200" y="1825625"/>
            <a:ext cx="4826000" cy="4351338"/>
          </a:xfrm>
        </p:spPr>
        <p:txBody>
          <a:bodyPr/>
          <a:lstStyle/>
          <a:p>
            <a:r>
              <a:rPr lang="en-US" dirty="0"/>
              <a:t>Package/Deployment manager for Kubernetes</a:t>
            </a:r>
          </a:p>
          <a:p>
            <a:r>
              <a:rPr lang="en-US" dirty="0"/>
              <a:t>Used to deploy an application or a component of a larger application</a:t>
            </a:r>
          </a:p>
          <a:p>
            <a:r>
              <a:rPr lang="en-US" dirty="0"/>
              <a:t>Allow you to easily take highly repeatable or commonly used applications and services and deploy them to the Kubernetes cluster</a:t>
            </a:r>
          </a:p>
        </p:txBody>
      </p:sp>
      <p:pic>
        <p:nvPicPr>
          <p:cNvPr id="1026" name="Picture 2" descr="See the source image">
            <a:extLst>
              <a:ext uri="{FF2B5EF4-FFF2-40B4-BE49-F238E27FC236}">
                <a16:creationId xmlns:a16="http://schemas.microsoft.com/office/drawing/2014/main" id="{47231958-3FBC-4C8B-9381-CAE97B1CD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446" y="76237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FB898670-630B-416D-9236-27467FD2F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5946" y="3789527"/>
            <a:ext cx="3302000" cy="188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132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B77E-3117-4CE1-9B5E-2E809FF9310E}"/>
              </a:ext>
            </a:extLst>
          </p:cNvPr>
          <p:cNvSpPr>
            <a:spLocks noGrp="1"/>
          </p:cNvSpPr>
          <p:nvPr>
            <p:ph type="title"/>
          </p:nvPr>
        </p:nvSpPr>
        <p:spPr/>
        <p:txBody>
          <a:bodyPr/>
          <a:lstStyle/>
          <a:p>
            <a:r>
              <a:rPr lang="en-US" dirty="0"/>
              <a:t>Helm Chart </a:t>
            </a:r>
          </a:p>
        </p:txBody>
      </p:sp>
      <p:sp>
        <p:nvSpPr>
          <p:cNvPr id="3" name="Content Placeholder 2">
            <a:extLst>
              <a:ext uri="{FF2B5EF4-FFF2-40B4-BE49-F238E27FC236}">
                <a16:creationId xmlns:a16="http://schemas.microsoft.com/office/drawing/2014/main" id="{A71A784C-0C61-46C3-888F-A08814C4F87D}"/>
              </a:ext>
            </a:extLst>
          </p:cNvPr>
          <p:cNvSpPr>
            <a:spLocks noGrp="1"/>
          </p:cNvSpPr>
          <p:nvPr>
            <p:ph idx="1"/>
          </p:nvPr>
        </p:nvSpPr>
        <p:spPr>
          <a:xfrm>
            <a:off x="838200" y="1825625"/>
            <a:ext cx="5136573" cy="4351338"/>
          </a:xfrm>
        </p:spPr>
        <p:txBody>
          <a:bodyPr/>
          <a:lstStyle/>
          <a:p>
            <a:r>
              <a:rPr lang="en-US" dirty="0"/>
              <a:t>Collection of .</a:t>
            </a:r>
            <a:r>
              <a:rPr lang="en-US" dirty="0" err="1"/>
              <a:t>yaml</a:t>
            </a:r>
            <a:r>
              <a:rPr lang="en-US" dirty="0"/>
              <a:t> files that describe a set of Kubernetes resources</a:t>
            </a:r>
          </a:p>
          <a:p>
            <a:r>
              <a:rPr lang="en-US" dirty="0"/>
              <a:t>Single chart may be used to deploy a simple application or even a full web app stack</a:t>
            </a:r>
          </a:p>
          <a:p>
            <a:r>
              <a:rPr lang="en-US" dirty="0"/>
              <a:t>Created as files in a directory tree</a:t>
            </a:r>
          </a:p>
          <a:p>
            <a:endParaRPr lang="en-US" dirty="0"/>
          </a:p>
        </p:txBody>
      </p:sp>
    </p:spTree>
    <p:extLst>
      <p:ext uri="{BB962C8B-B14F-4D97-AF65-F5344CB8AC3E}">
        <p14:creationId xmlns:p14="http://schemas.microsoft.com/office/powerpoint/2010/main" val="2895521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085B-21F9-46BE-9F93-9A9B1D91D821}"/>
              </a:ext>
            </a:extLst>
          </p:cNvPr>
          <p:cNvSpPr>
            <a:spLocks noGrp="1"/>
          </p:cNvSpPr>
          <p:nvPr>
            <p:ph type="title"/>
          </p:nvPr>
        </p:nvSpPr>
        <p:spPr/>
        <p:txBody>
          <a:bodyPr/>
          <a:lstStyle/>
          <a:p>
            <a:r>
              <a:rPr lang="en-US"/>
              <a:t>Helm</a:t>
            </a:r>
          </a:p>
        </p:txBody>
      </p:sp>
      <p:sp>
        <p:nvSpPr>
          <p:cNvPr id="3" name="Content Placeholder 2">
            <a:extLst>
              <a:ext uri="{FF2B5EF4-FFF2-40B4-BE49-F238E27FC236}">
                <a16:creationId xmlns:a16="http://schemas.microsoft.com/office/drawing/2014/main" id="{B8E07B77-F794-43A8-91D6-D94A402C3E13}"/>
              </a:ext>
            </a:extLst>
          </p:cNvPr>
          <p:cNvSpPr>
            <a:spLocks noGrp="1"/>
          </p:cNvSpPr>
          <p:nvPr>
            <p:ph idx="1"/>
          </p:nvPr>
        </p:nvSpPr>
        <p:spPr>
          <a:xfrm>
            <a:off x="588262" y="1773754"/>
            <a:ext cx="5507737" cy="4351338"/>
          </a:xfrm>
        </p:spPr>
        <p:txBody>
          <a:bodyPr/>
          <a:lstStyle/>
          <a:p>
            <a:r>
              <a:rPr lang="en-US" dirty="0"/>
              <a:t>Package/Deployment manager for Kubernetes</a:t>
            </a:r>
          </a:p>
          <a:p>
            <a:r>
              <a:rPr lang="en-US" dirty="0"/>
              <a:t>Used to deploy an application or a component of a larger application</a:t>
            </a:r>
          </a:p>
          <a:p>
            <a:r>
              <a:rPr lang="en-US" dirty="0"/>
              <a:t>Allow you to easily take highly repeatable or commonly used applications and services and deploy them to the Kubernetes cluster</a:t>
            </a:r>
          </a:p>
        </p:txBody>
      </p:sp>
      <p:pic>
        <p:nvPicPr>
          <p:cNvPr id="5" name="Graphic 4" descr="Box outline">
            <a:extLst>
              <a:ext uri="{FF2B5EF4-FFF2-40B4-BE49-F238E27FC236}">
                <a16:creationId xmlns:a16="http://schemas.microsoft.com/office/drawing/2014/main" id="{77885C36-EDE5-4982-B232-FA2EEE7B08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9943" y="2230718"/>
            <a:ext cx="1718705" cy="1718705"/>
          </a:xfrm>
          <a:prstGeom prst="rect">
            <a:avLst/>
          </a:prstGeom>
        </p:spPr>
      </p:pic>
      <p:pic>
        <p:nvPicPr>
          <p:cNvPr id="6" name="Graphic 5" descr="Box outline">
            <a:extLst>
              <a:ext uri="{FF2B5EF4-FFF2-40B4-BE49-F238E27FC236}">
                <a16:creationId xmlns:a16="http://schemas.microsoft.com/office/drawing/2014/main" id="{1BB0A609-B4AD-4240-A354-90DF7E9E94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0690" y="1063069"/>
            <a:ext cx="1718705" cy="1718705"/>
          </a:xfrm>
          <a:prstGeom prst="rect">
            <a:avLst/>
          </a:prstGeom>
        </p:spPr>
      </p:pic>
      <p:pic>
        <p:nvPicPr>
          <p:cNvPr id="7" name="Graphic 6" descr="Box outline">
            <a:extLst>
              <a:ext uri="{FF2B5EF4-FFF2-40B4-BE49-F238E27FC236}">
                <a16:creationId xmlns:a16="http://schemas.microsoft.com/office/drawing/2014/main" id="{B22610BE-B8C1-4468-8BFD-D5656148C0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51437" y="2238810"/>
            <a:ext cx="1718705" cy="1718705"/>
          </a:xfrm>
          <a:prstGeom prst="rect">
            <a:avLst/>
          </a:prstGeom>
        </p:spPr>
      </p:pic>
      <p:pic>
        <p:nvPicPr>
          <p:cNvPr id="11" name="Graphic 10" descr="Box trolley outline">
            <a:extLst>
              <a:ext uri="{FF2B5EF4-FFF2-40B4-BE49-F238E27FC236}">
                <a16:creationId xmlns:a16="http://schemas.microsoft.com/office/drawing/2014/main" id="{1886EF50-21BB-464C-A1A6-720C27CF9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9634" y="4293324"/>
            <a:ext cx="1783606" cy="1783606"/>
          </a:xfrm>
          <a:prstGeom prst="rect">
            <a:avLst/>
          </a:prstGeom>
        </p:spPr>
      </p:pic>
    </p:spTree>
    <p:extLst>
      <p:ext uri="{BB962C8B-B14F-4D97-AF65-F5344CB8AC3E}">
        <p14:creationId xmlns:p14="http://schemas.microsoft.com/office/powerpoint/2010/main" val="2631063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93A365-60B7-44D1-9508-7FD273A147A0}"/>
              </a:ext>
            </a:extLst>
          </p:cNvPr>
          <p:cNvSpPr/>
          <p:nvPr/>
        </p:nvSpPr>
        <p:spPr bwMode="auto">
          <a:xfrm>
            <a:off x="7090183" y="4502632"/>
            <a:ext cx="4516600" cy="203690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 name="Flowchart: Alternate Process 17">
            <a:extLst>
              <a:ext uri="{FF2B5EF4-FFF2-40B4-BE49-F238E27FC236}">
                <a16:creationId xmlns:a16="http://schemas.microsoft.com/office/drawing/2014/main" id="{02FEF025-05C9-4F4F-99A2-6EA2C9B1B749}"/>
              </a:ext>
            </a:extLst>
          </p:cNvPr>
          <p:cNvSpPr/>
          <p:nvPr/>
        </p:nvSpPr>
        <p:spPr bwMode="auto">
          <a:xfrm>
            <a:off x="8540816" y="5263242"/>
            <a:ext cx="1771906" cy="977444"/>
          </a:xfrm>
          <a:prstGeom prst="flowChartAlternateProcess">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07CB77E-3117-4CE1-9B5E-2E809FF9310E}"/>
              </a:ext>
            </a:extLst>
          </p:cNvPr>
          <p:cNvSpPr>
            <a:spLocks noGrp="1"/>
          </p:cNvSpPr>
          <p:nvPr>
            <p:ph type="title"/>
          </p:nvPr>
        </p:nvSpPr>
        <p:spPr/>
        <p:txBody>
          <a:bodyPr/>
          <a:lstStyle/>
          <a:p>
            <a:r>
              <a:rPr lang="en-US"/>
              <a:t>Helm Chart </a:t>
            </a:r>
          </a:p>
        </p:txBody>
      </p:sp>
      <p:sp>
        <p:nvSpPr>
          <p:cNvPr id="3" name="Content Placeholder 2">
            <a:extLst>
              <a:ext uri="{FF2B5EF4-FFF2-40B4-BE49-F238E27FC236}">
                <a16:creationId xmlns:a16="http://schemas.microsoft.com/office/drawing/2014/main" id="{A71A784C-0C61-46C3-888F-A08814C4F87D}"/>
              </a:ext>
            </a:extLst>
          </p:cNvPr>
          <p:cNvSpPr>
            <a:spLocks noGrp="1"/>
          </p:cNvSpPr>
          <p:nvPr>
            <p:ph idx="1"/>
          </p:nvPr>
        </p:nvSpPr>
        <p:spPr>
          <a:xfrm>
            <a:off x="838200" y="1825625"/>
            <a:ext cx="5136573" cy="4567404"/>
          </a:xfrm>
        </p:spPr>
        <p:txBody>
          <a:bodyPr/>
          <a:lstStyle/>
          <a:p>
            <a:r>
              <a:rPr lang="en-US" dirty="0"/>
              <a:t>Package/collection of .</a:t>
            </a:r>
            <a:r>
              <a:rPr lang="en-US" dirty="0" err="1"/>
              <a:t>yaml</a:t>
            </a:r>
            <a:r>
              <a:rPr lang="en-US" dirty="0"/>
              <a:t> files that describe a set of Kubernetes resources</a:t>
            </a:r>
          </a:p>
          <a:p>
            <a:r>
              <a:rPr lang="en-US" dirty="0"/>
              <a:t>Single chart may be used to deploy a simple application or even a full web app stack</a:t>
            </a:r>
          </a:p>
          <a:p>
            <a:r>
              <a:rPr lang="en-US" dirty="0"/>
              <a:t>Can use public charts to install apps into cluster (e.g. </a:t>
            </a:r>
            <a:r>
              <a:rPr lang="en-US" dirty="0" err="1"/>
              <a:t>wordpress</a:t>
            </a:r>
            <a:r>
              <a:rPr lang="en-US" dirty="0"/>
              <a:t>, </a:t>
            </a:r>
            <a:r>
              <a:rPr lang="en-US" dirty="0" err="1"/>
              <a:t>mongodb</a:t>
            </a:r>
            <a:r>
              <a:rPr lang="en-US" dirty="0"/>
              <a:t>)</a:t>
            </a:r>
          </a:p>
          <a:p>
            <a:endParaRPr lang="en-US" dirty="0"/>
          </a:p>
        </p:txBody>
      </p:sp>
      <p:sp>
        <p:nvSpPr>
          <p:cNvPr id="4" name="Flowchart: Alternate Process 3">
            <a:extLst>
              <a:ext uri="{FF2B5EF4-FFF2-40B4-BE49-F238E27FC236}">
                <a16:creationId xmlns:a16="http://schemas.microsoft.com/office/drawing/2014/main" id="{84459DA9-9C84-4889-AAA1-5D07BB3A4DD4}"/>
              </a:ext>
            </a:extLst>
          </p:cNvPr>
          <p:cNvSpPr/>
          <p:nvPr/>
        </p:nvSpPr>
        <p:spPr bwMode="auto">
          <a:xfrm>
            <a:off x="7090183" y="819425"/>
            <a:ext cx="1972792" cy="1006200"/>
          </a:xfrm>
          <a:prstGeom prst="flowChartAlternateProcess">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Chart</a:t>
            </a:r>
          </a:p>
          <a:p>
            <a:pPr algn="ctr" defTabSz="932472" fontAlgn="base">
              <a:spcBef>
                <a:spcPct val="0"/>
              </a:spcBef>
              <a:spcAft>
                <a:spcPct val="0"/>
              </a:spcAft>
            </a:pPr>
            <a:r>
              <a:rPr lang="en-US" sz="2000" dirty="0">
                <a:solidFill>
                  <a:srgbClr val="FFFFFF"/>
                </a:solidFill>
                <a:ea typeface="Segoe UI" pitchFamily="34" charset="0"/>
                <a:cs typeface="Segoe UI" pitchFamily="34" charset="0"/>
              </a:rPr>
              <a:t>(templates)</a:t>
            </a:r>
          </a:p>
        </p:txBody>
      </p:sp>
      <p:sp>
        <p:nvSpPr>
          <p:cNvPr id="7" name="Flowchart: Alternate Process 6">
            <a:extLst>
              <a:ext uri="{FF2B5EF4-FFF2-40B4-BE49-F238E27FC236}">
                <a16:creationId xmlns:a16="http://schemas.microsoft.com/office/drawing/2014/main" id="{42F09832-C300-49D2-AF87-9DA552A1E3B6}"/>
              </a:ext>
            </a:extLst>
          </p:cNvPr>
          <p:cNvSpPr/>
          <p:nvPr/>
        </p:nvSpPr>
        <p:spPr bwMode="auto">
          <a:xfrm>
            <a:off x="9594798" y="819424"/>
            <a:ext cx="1972792" cy="1006200"/>
          </a:xfrm>
          <a:prstGeom prst="flowChartAlternateProcess">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Values</a:t>
            </a:r>
          </a:p>
          <a:p>
            <a:pPr algn="ctr" defTabSz="932472" fontAlgn="base">
              <a:spcBef>
                <a:spcPct val="0"/>
              </a:spcBef>
              <a:spcAft>
                <a:spcPct val="0"/>
              </a:spcAft>
            </a:pPr>
            <a:r>
              <a:rPr lang="en-US" sz="2000" dirty="0">
                <a:solidFill>
                  <a:srgbClr val="FFFFFF"/>
                </a:solidFill>
                <a:ea typeface="Segoe UI" pitchFamily="34" charset="0"/>
                <a:cs typeface="Segoe UI" pitchFamily="34" charset="0"/>
              </a:rPr>
              <a:t>(config)</a:t>
            </a:r>
          </a:p>
        </p:txBody>
      </p:sp>
      <p:pic>
        <p:nvPicPr>
          <p:cNvPr id="2050" name="Picture 2" descr="See the source image">
            <a:extLst>
              <a:ext uri="{FF2B5EF4-FFF2-40B4-BE49-F238E27FC236}">
                <a16:creationId xmlns:a16="http://schemas.microsoft.com/office/drawing/2014/main" id="{B04DC37D-0C3A-4842-8168-B4457977B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625" y="2262241"/>
            <a:ext cx="1719715" cy="17197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F6F425-147F-482A-ACF4-1CB964C7B3C2}"/>
              </a:ext>
            </a:extLst>
          </p:cNvPr>
          <p:cNvSpPr txBox="1"/>
          <p:nvPr/>
        </p:nvSpPr>
        <p:spPr>
          <a:xfrm>
            <a:off x="7226913" y="4597225"/>
            <a:ext cx="1898168" cy="615553"/>
          </a:xfrm>
          <a:prstGeom prst="rect">
            <a:avLst/>
          </a:prstGeom>
          <a:noFill/>
        </p:spPr>
        <p:txBody>
          <a:bodyPr wrap="square" lIns="0" tIns="0" rIns="0" bIns="0" rtlCol="0">
            <a:spAutoFit/>
          </a:bodyPr>
          <a:lstStyle/>
          <a:p>
            <a:pPr algn="l"/>
            <a:r>
              <a:rPr lang="en-US" sz="2000" dirty="0">
                <a:solidFill>
                  <a:sysClr val="windowText" lastClr="000000"/>
                </a:solidFill>
              </a:rPr>
              <a:t>Kubernetes cluster</a:t>
            </a:r>
          </a:p>
        </p:txBody>
      </p:sp>
      <p:sp>
        <p:nvSpPr>
          <p:cNvPr id="16" name="Flowchart: Alternate Process 15">
            <a:extLst>
              <a:ext uri="{FF2B5EF4-FFF2-40B4-BE49-F238E27FC236}">
                <a16:creationId xmlns:a16="http://schemas.microsoft.com/office/drawing/2014/main" id="{0AAA721A-6FB1-4909-9007-20AC75C51829}"/>
              </a:ext>
            </a:extLst>
          </p:cNvPr>
          <p:cNvSpPr/>
          <p:nvPr/>
        </p:nvSpPr>
        <p:spPr bwMode="auto">
          <a:xfrm>
            <a:off x="8488625" y="5212778"/>
            <a:ext cx="1771906" cy="977444"/>
          </a:xfrm>
          <a:prstGeom prst="flowChartAlternateProcess">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Flowchart: Alternate Process 13">
            <a:extLst>
              <a:ext uri="{FF2B5EF4-FFF2-40B4-BE49-F238E27FC236}">
                <a16:creationId xmlns:a16="http://schemas.microsoft.com/office/drawing/2014/main" id="{0715E592-BF97-4786-977A-D600983B1118}"/>
              </a:ext>
            </a:extLst>
          </p:cNvPr>
          <p:cNvSpPr/>
          <p:nvPr/>
        </p:nvSpPr>
        <p:spPr bwMode="auto">
          <a:xfrm>
            <a:off x="8436434" y="5136411"/>
            <a:ext cx="1771906" cy="977444"/>
          </a:xfrm>
          <a:prstGeom prst="flowChartAlternateProcess">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Release</a:t>
            </a:r>
          </a:p>
          <a:p>
            <a:pPr algn="ctr" defTabSz="932472" fontAlgn="base">
              <a:spcBef>
                <a:spcPct val="0"/>
              </a:spcBef>
              <a:spcAft>
                <a:spcPct val="0"/>
              </a:spcAft>
            </a:pPr>
            <a:r>
              <a:rPr lang="en-US" sz="2000" dirty="0">
                <a:solidFill>
                  <a:srgbClr val="FFFFFF"/>
                </a:solidFill>
                <a:ea typeface="Segoe UI" pitchFamily="34" charset="0"/>
                <a:cs typeface="Segoe UI" pitchFamily="34" charset="0"/>
              </a:rPr>
              <a:t>(resources)</a:t>
            </a:r>
          </a:p>
        </p:txBody>
      </p:sp>
      <p:cxnSp>
        <p:nvCxnSpPr>
          <p:cNvPr id="22" name="Straight Arrow Connector 21">
            <a:extLst>
              <a:ext uri="{FF2B5EF4-FFF2-40B4-BE49-F238E27FC236}">
                <a16:creationId xmlns:a16="http://schemas.microsoft.com/office/drawing/2014/main" id="{C306E8A3-65DB-4785-8D81-3B1309C75EF6}"/>
              </a:ext>
            </a:extLst>
          </p:cNvPr>
          <p:cNvCxnSpPr/>
          <p:nvPr/>
        </p:nvCxnSpPr>
        <p:spPr>
          <a:xfrm>
            <a:off x="8076579" y="1929699"/>
            <a:ext cx="464237" cy="4035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EEDA64-9299-4867-917A-FB115183C978}"/>
              </a:ext>
            </a:extLst>
          </p:cNvPr>
          <p:cNvCxnSpPr>
            <a:cxnSpLocks/>
          </p:cNvCxnSpPr>
          <p:nvPr/>
        </p:nvCxnSpPr>
        <p:spPr>
          <a:xfrm flipH="1">
            <a:off x="9982726" y="1912541"/>
            <a:ext cx="548640" cy="4207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1E3CC8-FC3E-4751-8823-0183AE3E6366}"/>
              </a:ext>
            </a:extLst>
          </p:cNvPr>
          <p:cNvCxnSpPr/>
          <p:nvPr/>
        </p:nvCxnSpPr>
        <p:spPr>
          <a:xfrm>
            <a:off x="9374578" y="4153317"/>
            <a:ext cx="0" cy="8110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18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588263" y="2979539"/>
            <a:ext cx="4167887" cy="553998"/>
          </a:xfrm>
        </p:spPr>
        <p:txBody>
          <a:bodyPr/>
          <a:lstStyle/>
          <a:p>
            <a:r>
              <a:rPr lang="en-US" dirty="0"/>
              <a:t>Questions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5078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4912-534C-45B9-9BA4-4E37CB71F601}"/>
              </a:ext>
            </a:extLst>
          </p:cNvPr>
          <p:cNvSpPr>
            <a:spLocks noGrp="1"/>
          </p:cNvSpPr>
          <p:nvPr>
            <p:ph type="title"/>
          </p:nvPr>
        </p:nvSpPr>
        <p:spPr/>
        <p:txBody>
          <a:bodyPr/>
          <a:lstStyle/>
          <a:p>
            <a:r>
              <a:rPr lang="en-US" dirty="0"/>
              <a:t>Azure Kubernetes Service </a:t>
            </a:r>
          </a:p>
        </p:txBody>
      </p:sp>
      <p:sp>
        <p:nvSpPr>
          <p:cNvPr id="3" name="Content Placeholder 2">
            <a:extLst>
              <a:ext uri="{FF2B5EF4-FFF2-40B4-BE49-F238E27FC236}">
                <a16:creationId xmlns:a16="http://schemas.microsoft.com/office/drawing/2014/main" id="{704522A7-B128-4EE2-AD11-BEB9AFCD499E}"/>
              </a:ext>
            </a:extLst>
          </p:cNvPr>
          <p:cNvSpPr>
            <a:spLocks noGrp="1"/>
          </p:cNvSpPr>
          <p:nvPr>
            <p:ph idx="1"/>
          </p:nvPr>
        </p:nvSpPr>
        <p:spPr>
          <a:xfrm>
            <a:off x="584200" y="1435503"/>
            <a:ext cx="11018520" cy="1255728"/>
          </a:xfrm>
        </p:spPr>
        <p:txBody>
          <a:bodyPr/>
          <a:lstStyle/>
          <a:p>
            <a:r>
              <a:rPr lang="en-US" sz="2400" dirty="0"/>
              <a:t>Managed Kubernetes service (Managed Instance) </a:t>
            </a:r>
          </a:p>
          <a:p>
            <a:r>
              <a:rPr lang="en-US" sz="2400" dirty="0"/>
              <a:t>Reduced complexity for deployment and core management task</a:t>
            </a:r>
          </a:p>
          <a:p>
            <a:r>
              <a:rPr lang="en-US" sz="2400" dirty="0"/>
              <a:t>Coordinated upgrades </a:t>
            </a:r>
          </a:p>
        </p:txBody>
      </p:sp>
      <p:pic>
        <p:nvPicPr>
          <p:cNvPr id="5" name="Picture 2" descr="AKS reference architecture">
            <a:extLst>
              <a:ext uri="{FF2B5EF4-FFF2-40B4-BE49-F238E27FC236}">
                <a16:creationId xmlns:a16="http://schemas.microsoft.com/office/drawing/2014/main" id="{34D115F8-7FE9-4C15-BAB5-49156E3C8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335" y="2967661"/>
            <a:ext cx="4840560" cy="3125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9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4912-534C-45B9-9BA4-4E37CB71F601}"/>
              </a:ext>
            </a:extLst>
          </p:cNvPr>
          <p:cNvSpPr>
            <a:spLocks noGrp="1"/>
          </p:cNvSpPr>
          <p:nvPr>
            <p:ph type="title"/>
          </p:nvPr>
        </p:nvSpPr>
        <p:spPr/>
        <p:txBody>
          <a:bodyPr/>
          <a:lstStyle/>
          <a:p>
            <a:r>
              <a:rPr lang="en-US" dirty="0"/>
              <a:t>Azure Kubernetes Service </a:t>
            </a:r>
          </a:p>
        </p:txBody>
      </p:sp>
      <p:sp>
        <p:nvSpPr>
          <p:cNvPr id="3" name="Content Placeholder 2">
            <a:extLst>
              <a:ext uri="{FF2B5EF4-FFF2-40B4-BE49-F238E27FC236}">
                <a16:creationId xmlns:a16="http://schemas.microsoft.com/office/drawing/2014/main" id="{704522A7-B128-4EE2-AD11-BEB9AFCD499E}"/>
              </a:ext>
            </a:extLst>
          </p:cNvPr>
          <p:cNvSpPr>
            <a:spLocks noGrp="1"/>
          </p:cNvSpPr>
          <p:nvPr>
            <p:ph idx="1"/>
          </p:nvPr>
        </p:nvSpPr>
        <p:spPr>
          <a:xfrm>
            <a:off x="584200" y="1435503"/>
            <a:ext cx="11018520" cy="1255728"/>
          </a:xfrm>
        </p:spPr>
        <p:txBody>
          <a:bodyPr/>
          <a:lstStyle/>
          <a:p>
            <a:r>
              <a:rPr lang="en-US" sz="2400" dirty="0"/>
              <a:t>AKS Control plane is managed by the Azure Platform</a:t>
            </a:r>
          </a:p>
          <a:p>
            <a:r>
              <a:rPr lang="en-US" sz="2400" dirty="0"/>
              <a:t>Only pay for the nodes running your application </a:t>
            </a:r>
          </a:p>
          <a:p>
            <a:r>
              <a:rPr lang="en-US" sz="2400" dirty="0"/>
              <a:t>AKS is built on top of the open-source Azure Kubernetes Engine(</a:t>
            </a:r>
            <a:r>
              <a:rPr lang="en-US" sz="2400" dirty="0" err="1"/>
              <a:t>aks</a:t>
            </a:r>
            <a:r>
              <a:rPr lang="en-US" sz="2400" dirty="0"/>
              <a:t>-engine)</a:t>
            </a:r>
          </a:p>
        </p:txBody>
      </p:sp>
      <p:pic>
        <p:nvPicPr>
          <p:cNvPr id="5" name="Picture 4">
            <a:extLst>
              <a:ext uri="{FF2B5EF4-FFF2-40B4-BE49-F238E27FC236}">
                <a16:creationId xmlns:a16="http://schemas.microsoft.com/office/drawing/2014/main" id="{12C64B41-1CB1-4E4A-8FC5-FC27CB235000}"/>
              </a:ext>
            </a:extLst>
          </p:cNvPr>
          <p:cNvPicPr>
            <a:picLocks noChangeAspect="1"/>
          </p:cNvPicPr>
          <p:nvPr/>
        </p:nvPicPr>
        <p:blipFill>
          <a:blip r:embed="rId2"/>
          <a:stretch>
            <a:fillRect/>
          </a:stretch>
        </p:blipFill>
        <p:spPr>
          <a:xfrm>
            <a:off x="3375295" y="2943084"/>
            <a:ext cx="4840644" cy="3127519"/>
          </a:xfrm>
          <a:prstGeom prst="rect">
            <a:avLst/>
          </a:prstGeom>
        </p:spPr>
      </p:pic>
    </p:spTree>
    <p:extLst>
      <p:ext uri="{BB962C8B-B14F-4D97-AF65-F5344CB8AC3E}">
        <p14:creationId xmlns:p14="http://schemas.microsoft.com/office/powerpoint/2010/main" val="1959085503"/>
      </p:ext>
    </p:extLst>
  </p:cSld>
  <p:clrMapOvr>
    <a:masterClrMapping/>
  </p:clrMapOvr>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4" ma:contentTypeDescription="Create a new document." ma:contentTypeScope="" ma:versionID="23e8133fd0b723b68dd84b1165d5a493">
  <xsd:schema xmlns:xsd="http://www.w3.org/2001/XMLSchema" xmlns:xs="http://www.w3.org/2001/XMLSchema" xmlns:p="http://schemas.microsoft.com/office/2006/metadata/properties" xmlns:ns2="4724af67-6ca7-4004-8ba4-af13d9fc8dce" xmlns:ns3="7741d717-973a-4876-bbd8-8b1348132c55" targetNamespace="http://schemas.microsoft.com/office/2006/metadata/properties" ma:root="true" ma:fieldsID="4d5f1598292f6d6fc8cc317357350f0b" ns2:_="" ns3:_="">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724af67-6ca7-4004-8ba4-af13d9fc8dce">
      <UserInfo>
        <DisplayName/>
        <AccountId xsi:nil="true"/>
        <AccountType/>
      </UserInfo>
    </SharedWithUsers>
    <SharedWithDetails xmlns="4724af67-6ca7-4004-8ba4-af13d9fc8dc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D8D17A-CAF8-45E4-AC4F-3AEC4FF61322}">
  <ds:schemaRefs>
    <ds:schemaRef ds:uri="4724af67-6ca7-4004-8ba4-af13d9fc8dce"/>
    <ds:schemaRef ds:uri="7741d717-973a-4876-bbd8-8b1348132c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4724af67-6ca7-4004-8ba4-af13d9fc8dce"/>
    <ds:schemaRef ds:uri="7741d717-973a-4876-bbd8-8b1348132c5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 and white brand template</Template>
  <TotalTime>23558</TotalTime>
  <Words>7639</Words>
  <Application>Microsoft Office PowerPoint</Application>
  <PresentationFormat>Widescreen</PresentationFormat>
  <Paragraphs>1164</Paragraphs>
  <Slides>75</Slides>
  <Notes>46</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Consolas</vt:lpstr>
      <vt:lpstr>open sans</vt:lpstr>
      <vt:lpstr>Segoe UI</vt:lpstr>
      <vt:lpstr>Segoe UI Light</vt:lpstr>
      <vt:lpstr>Segoe UI Semibold</vt:lpstr>
      <vt:lpstr>SFMono-Regular</vt:lpstr>
      <vt:lpstr>Wingdings</vt:lpstr>
      <vt:lpstr>White Template</vt:lpstr>
      <vt:lpstr>Azure Kubernetes Services Overview</vt:lpstr>
      <vt:lpstr>PowerPoint Presentation</vt:lpstr>
      <vt:lpstr>Agenda</vt:lpstr>
      <vt:lpstr>Why is Kubernetes</vt:lpstr>
      <vt:lpstr>What is Kubernetes </vt:lpstr>
      <vt:lpstr>What is Kubernetes </vt:lpstr>
      <vt:lpstr>What is Kubernetes</vt:lpstr>
      <vt:lpstr>Azure Kubernetes Service </vt:lpstr>
      <vt:lpstr>Azure Kubernetes Service </vt:lpstr>
      <vt:lpstr>What is a cluster?</vt:lpstr>
      <vt:lpstr>Kubernetes cluster architecture </vt:lpstr>
      <vt:lpstr>Control Plane </vt:lpstr>
      <vt:lpstr>Control Plane Core Components</vt:lpstr>
      <vt:lpstr>Control Plane Core Components</vt:lpstr>
      <vt:lpstr>Azure Kubernetes Service</vt:lpstr>
      <vt:lpstr>Managed Control Plan</vt:lpstr>
      <vt:lpstr>Kubernetes Architecture Tour</vt:lpstr>
      <vt:lpstr>How Do You Provision an AKS Cluster?</vt:lpstr>
      <vt:lpstr>How Do You Manage AKS?</vt:lpstr>
      <vt:lpstr>Demo Provision an AKS Cluster </vt:lpstr>
      <vt:lpstr>Namespaces</vt:lpstr>
      <vt:lpstr>Namespaces </vt:lpstr>
      <vt:lpstr>Pods</vt:lpstr>
      <vt:lpstr>Nodes and node pools</vt:lpstr>
      <vt:lpstr>What are Pods?</vt:lpstr>
      <vt:lpstr>How Pods Work</vt:lpstr>
      <vt:lpstr>How Pods Work</vt:lpstr>
      <vt:lpstr>How Pods Work</vt:lpstr>
      <vt:lpstr>How Pods Work</vt:lpstr>
      <vt:lpstr>Demo Creating a Pod</vt:lpstr>
      <vt:lpstr>Labels</vt:lpstr>
      <vt:lpstr>Labels and Selectors</vt:lpstr>
      <vt:lpstr>Labels and Selectors</vt:lpstr>
      <vt:lpstr>Annotations</vt:lpstr>
      <vt:lpstr>Deployment</vt:lpstr>
      <vt:lpstr>Desired State </vt:lpstr>
      <vt:lpstr>Deployments and YAML manifests</vt:lpstr>
      <vt:lpstr>What are Deployments Objects?</vt:lpstr>
      <vt:lpstr>Deployments and YAML manifests</vt:lpstr>
      <vt:lpstr>StatefulSets and DaemonSets</vt:lpstr>
      <vt:lpstr>StatefulSets</vt:lpstr>
      <vt:lpstr>DaemonSets</vt:lpstr>
      <vt:lpstr>How Deployment Works</vt:lpstr>
      <vt:lpstr>Demo Deployment</vt:lpstr>
      <vt:lpstr>Services</vt:lpstr>
      <vt:lpstr>What is a Service?</vt:lpstr>
      <vt:lpstr>What is a Service?</vt:lpstr>
      <vt:lpstr> </vt:lpstr>
      <vt:lpstr>What is a Service?</vt:lpstr>
      <vt:lpstr>Service</vt:lpstr>
      <vt:lpstr>Service</vt:lpstr>
      <vt:lpstr>Ingress controllers</vt:lpstr>
      <vt:lpstr>Service Object Types</vt:lpstr>
      <vt:lpstr>How Services Work</vt:lpstr>
      <vt:lpstr>How Services Work</vt:lpstr>
      <vt:lpstr>How Services Work</vt:lpstr>
      <vt:lpstr>How Services Work</vt:lpstr>
      <vt:lpstr>Services</vt:lpstr>
      <vt:lpstr>ConfigMaps &amp; Secrets</vt:lpstr>
      <vt:lpstr>ConfigMaps</vt:lpstr>
      <vt:lpstr>ConfigMaps</vt:lpstr>
      <vt:lpstr>Secrets </vt:lpstr>
      <vt:lpstr>Volumes</vt:lpstr>
      <vt:lpstr>Types of Storage</vt:lpstr>
      <vt:lpstr>What are Volumes?</vt:lpstr>
      <vt:lpstr>Persistent volumes</vt:lpstr>
      <vt:lpstr>Storage classes</vt:lpstr>
      <vt:lpstr>Persistent volume claims</vt:lpstr>
      <vt:lpstr>Persistent volume claims</vt:lpstr>
      <vt:lpstr>Helm</vt:lpstr>
      <vt:lpstr>Helm</vt:lpstr>
      <vt:lpstr>Helm Chart </vt:lpstr>
      <vt:lpstr>Helm</vt:lpstr>
      <vt:lpstr>Helm Chart </vt:lpstr>
      <vt:lpstr>Questions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Tim Oleson</dc:creator>
  <cp:keywords/>
  <dc:description/>
  <cp:lastModifiedBy>Tim Oleson</cp:lastModifiedBy>
  <cp:revision>11</cp:revision>
  <dcterms:created xsi:type="dcterms:W3CDTF">2021-02-02T01:52:34Z</dcterms:created>
  <dcterms:modified xsi:type="dcterms:W3CDTF">2021-04-27T12:04:08Z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SIP_Label_f42aa342-8706-4288-bd11-ebb85995028c_Application">
    <vt:lpwstr>Microsoft Azure Information Protection</vt:lpwstr>
  </property>
  <property fmtid="{D5CDD505-2E9C-101B-9397-08002B2CF9AE}" pid="19" name="FileLeafRef">
    <vt:lpwstr>Blue and white brand template.potx</vt:lpwstr>
  </property>
  <property fmtid="{D5CDD505-2E9C-101B-9397-08002B2CF9AE}" pid="20" name="MSIP_Label_f42aa342-8706-4288-bd11-ebb85995028c_Owner">
    <vt:lpwstr>maryfj@microsoft.com</vt:lpwstr>
  </property>
</Properties>
</file>